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notesMasterIdLst>
    <p:notesMasterId r:id="rId18"/>
  </p:notesMasterIdLst>
  <p:sldIdLst>
    <p:sldId id="264" r:id="rId2"/>
    <p:sldId id="266" r:id="rId3"/>
    <p:sldId id="267" r:id="rId4"/>
    <p:sldId id="262" r:id="rId5"/>
    <p:sldId id="274" r:id="rId6"/>
    <p:sldId id="269" r:id="rId7"/>
    <p:sldId id="275" r:id="rId8"/>
    <p:sldId id="276" r:id="rId9"/>
    <p:sldId id="268" r:id="rId10"/>
    <p:sldId id="278" r:id="rId11"/>
    <p:sldId id="279" r:id="rId12"/>
    <p:sldId id="280" r:id="rId13"/>
    <p:sldId id="272" r:id="rId14"/>
    <p:sldId id="270" r:id="rId15"/>
    <p:sldId id="277" r:id="rId16"/>
    <p:sldId id="260" r:id="rId17"/>
  </p:sldIdLst>
  <p:sldSz cx="9144000" cy="5143500" type="screen16x9"/>
  <p:notesSz cx="6858000" cy="9144000"/>
  <p:defaultTextStyle>
    <a:defPPr>
      <a:defRPr lang="es-E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16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4C486"/>
    <a:srgbClr val="EEE9E3"/>
    <a:srgbClr val="F2E6CC"/>
    <a:srgbClr val="E03A00"/>
    <a:srgbClr val="172B7E"/>
    <a:srgbClr val="2BA287"/>
    <a:srgbClr val="19A78C"/>
    <a:srgbClr val="19937C"/>
    <a:srgbClr val="43AB97"/>
    <a:srgbClr val="CC00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Sin estilo ni cuadrícul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5969" autoAdjust="0"/>
  </p:normalViewPr>
  <p:slideViewPr>
    <p:cSldViewPr snapToGrid="0" snapToObjects="1">
      <p:cViewPr>
        <p:scale>
          <a:sx n="110" d="100"/>
          <a:sy n="110" d="100"/>
        </p:scale>
        <p:origin x="658" y="43"/>
      </p:cViewPr>
      <p:guideLst>
        <p:guide orient="horz" pos="2160"/>
        <p:guide pos="2880"/>
        <p:guide orient="horz" pos="162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F2BC79F-237B-4B19-ACB6-FCBDB482D4EC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0E0035ED-BDDA-49FD-B8B1-CC25DA2B3C1E}">
      <dgm:prSet phldrT="[Texto]" custT="1"/>
      <dgm:spPr>
        <a:solidFill>
          <a:schemeClr val="accent3"/>
        </a:solidFill>
      </dgm:spPr>
      <dgm:t>
        <a:bodyPr/>
        <a:lstStyle/>
        <a:p>
          <a:r>
            <a:rPr lang="es-CO" sz="2000" dirty="0"/>
            <a:t>39482</a:t>
          </a:r>
          <a:endParaRPr lang="en-US" sz="2000" dirty="0"/>
        </a:p>
      </dgm:t>
    </dgm:pt>
    <dgm:pt modelId="{4A21D8E9-4CC0-46E4-B871-872E15B37D16}" type="parTrans" cxnId="{2573D971-57CC-4A86-897C-1D0EC9B688FE}">
      <dgm:prSet/>
      <dgm:spPr/>
      <dgm:t>
        <a:bodyPr/>
        <a:lstStyle/>
        <a:p>
          <a:endParaRPr lang="en-US"/>
        </a:p>
      </dgm:t>
    </dgm:pt>
    <dgm:pt modelId="{17F76015-4FB3-4C68-955E-68C3FBFB3E78}" type="sibTrans" cxnId="{2573D971-57CC-4A86-897C-1D0EC9B688FE}">
      <dgm:prSet/>
      <dgm:spPr/>
      <dgm:t>
        <a:bodyPr/>
        <a:lstStyle/>
        <a:p>
          <a:endParaRPr lang="en-US"/>
        </a:p>
      </dgm:t>
    </dgm:pt>
    <dgm:pt modelId="{DEF0AED5-B149-44E6-9010-CEE55F307380}">
      <dgm:prSet custT="1"/>
      <dgm:spPr>
        <a:solidFill>
          <a:schemeClr val="accent3"/>
        </a:solidFill>
      </dgm:spPr>
      <dgm:t>
        <a:bodyPr/>
        <a:lstStyle/>
        <a:p>
          <a:r>
            <a:rPr lang="en-US" sz="2000" dirty="0"/>
            <a:t>24083</a:t>
          </a:r>
        </a:p>
      </dgm:t>
    </dgm:pt>
    <dgm:pt modelId="{7AA78AC2-3591-4C40-AD5F-AF364CA29345}" type="parTrans" cxnId="{B58D5667-73DB-43D8-87F9-41E2B27BE808}">
      <dgm:prSet/>
      <dgm:spPr/>
      <dgm:t>
        <a:bodyPr/>
        <a:lstStyle/>
        <a:p>
          <a:endParaRPr lang="en-US"/>
        </a:p>
      </dgm:t>
    </dgm:pt>
    <dgm:pt modelId="{6E2F5ED3-7A65-4F5F-A974-87F3ED2B60EB}" type="sibTrans" cxnId="{B58D5667-73DB-43D8-87F9-41E2B27BE808}">
      <dgm:prSet/>
      <dgm:spPr/>
      <dgm:t>
        <a:bodyPr/>
        <a:lstStyle/>
        <a:p>
          <a:endParaRPr lang="en-US"/>
        </a:p>
      </dgm:t>
    </dgm:pt>
    <dgm:pt modelId="{E3A3E4A6-2403-4422-A742-2B1FAF516AA8}">
      <dgm:prSet custT="1"/>
      <dgm:spPr>
        <a:solidFill>
          <a:schemeClr val="accent3"/>
        </a:solidFill>
      </dgm:spPr>
      <dgm:t>
        <a:bodyPr/>
        <a:lstStyle/>
        <a:p>
          <a:r>
            <a:rPr lang="en-US" sz="2000"/>
            <a:t>22309</a:t>
          </a:r>
        </a:p>
      </dgm:t>
    </dgm:pt>
    <dgm:pt modelId="{76C31571-622B-430C-92B3-A4B6E49920FE}" type="parTrans" cxnId="{86CACFBA-A363-4C5D-AA03-1480F21013CD}">
      <dgm:prSet/>
      <dgm:spPr/>
      <dgm:t>
        <a:bodyPr/>
        <a:lstStyle/>
        <a:p>
          <a:endParaRPr lang="en-US"/>
        </a:p>
      </dgm:t>
    </dgm:pt>
    <dgm:pt modelId="{739E675B-4F5D-4D81-BD30-80F94D1C945F}" type="sibTrans" cxnId="{86CACFBA-A363-4C5D-AA03-1480F21013CD}">
      <dgm:prSet/>
      <dgm:spPr/>
      <dgm:t>
        <a:bodyPr/>
        <a:lstStyle/>
        <a:p>
          <a:endParaRPr lang="en-US"/>
        </a:p>
      </dgm:t>
    </dgm:pt>
    <dgm:pt modelId="{6F861461-E3D7-4069-8E8A-3C7387005429}" type="pres">
      <dgm:prSet presAssocID="{9F2BC79F-237B-4B19-ACB6-FCBDB482D4EC}" presName="linearFlow" presStyleCnt="0">
        <dgm:presLayoutVars>
          <dgm:resizeHandles val="exact"/>
        </dgm:presLayoutVars>
      </dgm:prSet>
      <dgm:spPr/>
    </dgm:pt>
    <dgm:pt modelId="{FD2534DA-6B09-4C3A-A9ED-B2B7CC482E18}" type="pres">
      <dgm:prSet presAssocID="{0E0035ED-BDDA-49FD-B8B1-CC25DA2B3C1E}" presName="node" presStyleLbl="node1" presStyleIdx="0" presStyleCnt="3">
        <dgm:presLayoutVars>
          <dgm:bulletEnabled val="1"/>
        </dgm:presLayoutVars>
      </dgm:prSet>
      <dgm:spPr/>
    </dgm:pt>
    <dgm:pt modelId="{FA824F40-45AF-42CB-B25F-0E4FC3BF48E4}" type="pres">
      <dgm:prSet presAssocID="{17F76015-4FB3-4C68-955E-68C3FBFB3E78}" presName="sibTrans" presStyleLbl="sibTrans2D1" presStyleIdx="0" presStyleCnt="2"/>
      <dgm:spPr/>
    </dgm:pt>
    <dgm:pt modelId="{6C77DF9F-89CA-4341-B887-577B12227B72}" type="pres">
      <dgm:prSet presAssocID="{17F76015-4FB3-4C68-955E-68C3FBFB3E78}" presName="connectorText" presStyleLbl="sibTrans2D1" presStyleIdx="0" presStyleCnt="2"/>
      <dgm:spPr/>
    </dgm:pt>
    <dgm:pt modelId="{493C4828-B5B5-4545-BAEF-697C8C58DBA3}" type="pres">
      <dgm:prSet presAssocID="{DEF0AED5-B149-44E6-9010-CEE55F307380}" presName="node" presStyleLbl="node1" presStyleIdx="1" presStyleCnt="3">
        <dgm:presLayoutVars>
          <dgm:bulletEnabled val="1"/>
        </dgm:presLayoutVars>
      </dgm:prSet>
      <dgm:spPr/>
    </dgm:pt>
    <dgm:pt modelId="{FDF61954-7213-4D7D-832B-1C024F2AC710}" type="pres">
      <dgm:prSet presAssocID="{6E2F5ED3-7A65-4F5F-A974-87F3ED2B60EB}" presName="sibTrans" presStyleLbl="sibTrans2D1" presStyleIdx="1" presStyleCnt="2"/>
      <dgm:spPr/>
    </dgm:pt>
    <dgm:pt modelId="{85CD79ED-F534-4AFB-9AD5-155C1E9A3D42}" type="pres">
      <dgm:prSet presAssocID="{6E2F5ED3-7A65-4F5F-A974-87F3ED2B60EB}" presName="connectorText" presStyleLbl="sibTrans2D1" presStyleIdx="1" presStyleCnt="2"/>
      <dgm:spPr/>
    </dgm:pt>
    <dgm:pt modelId="{2A5F4730-3A4C-4226-B0D6-92B19C45BC02}" type="pres">
      <dgm:prSet presAssocID="{E3A3E4A6-2403-4422-A742-2B1FAF516AA8}" presName="node" presStyleLbl="node1" presStyleIdx="2" presStyleCnt="3">
        <dgm:presLayoutVars>
          <dgm:bulletEnabled val="1"/>
        </dgm:presLayoutVars>
      </dgm:prSet>
      <dgm:spPr/>
    </dgm:pt>
  </dgm:ptLst>
  <dgm:cxnLst>
    <dgm:cxn modelId="{7FBDD010-4901-430B-89AA-8E8A8CFD9489}" type="presOf" srcId="{0E0035ED-BDDA-49FD-B8B1-CC25DA2B3C1E}" destId="{FD2534DA-6B09-4C3A-A9ED-B2B7CC482E18}" srcOrd="0" destOrd="0" presId="urn:microsoft.com/office/officeart/2005/8/layout/process2"/>
    <dgm:cxn modelId="{3A16C026-1340-4A52-B271-4ACB30B2C1EF}" type="presOf" srcId="{17F76015-4FB3-4C68-955E-68C3FBFB3E78}" destId="{FA824F40-45AF-42CB-B25F-0E4FC3BF48E4}" srcOrd="0" destOrd="0" presId="urn:microsoft.com/office/officeart/2005/8/layout/process2"/>
    <dgm:cxn modelId="{FE659466-ACEE-4B78-9919-215BDE26EA12}" type="presOf" srcId="{9F2BC79F-237B-4B19-ACB6-FCBDB482D4EC}" destId="{6F861461-E3D7-4069-8E8A-3C7387005429}" srcOrd="0" destOrd="0" presId="urn:microsoft.com/office/officeart/2005/8/layout/process2"/>
    <dgm:cxn modelId="{B58D5667-73DB-43D8-87F9-41E2B27BE808}" srcId="{9F2BC79F-237B-4B19-ACB6-FCBDB482D4EC}" destId="{DEF0AED5-B149-44E6-9010-CEE55F307380}" srcOrd="1" destOrd="0" parTransId="{7AA78AC2-3591-4C40-AD5F-AF364CA29345}" sibTransId="{6E2F5ED3-7A65-4F5F-A974-87F3ED2B60EB}"/>
    <dgm:cxn modelId="{2C38A468-774D-401F-ABB4-AD5A0BCE5BC2}" type="presOf" srcId="{17F76015-4FB3-4C68-955E-68C3FBFB3E78}" destId="{6C77DF9F-89CA-4341-B887-577B12227B72}" srcOrd="1" destOrd="0" presId="urn:microsoft.com/office/officeart/2005/8/layout/process2"/>
    <dgm:cxn modelId="{39F0544A-27D2-4574-A7A2-425F8A725027}" type="presOf" srcId="{6E2F5ED3-7A65-4F5F-A974-87F3ED2B60EB}" destId="{FDF61954-7213-4D7D-832B-1C024F2AC710}" srcOrd="0" destOrd="0" presId="urn:microsoft.com/office/officeart/2005/8/layout/process2"/>
    <dgm:cxn modelId="{2573D971-57CC-4A86-897C-1D0EC9B688FE}" srcId="{9F2BC79F-237B-4B19-ACB6-FCBDB482D4EC}" destId="{0E0035ED-BDDA-49FD-B8B1-CC25DA2B3C1E}" srcOrd="0" destOrd="0" parTransId="{4A21D8E9-4CC0-46E4-B871-872E15B37D16}" sibTransId="{17F76015-4FB3-4C68-955E-68C3FBFB3E78}"/>
    <dgm:cxn modelId="{CC53419B-CD3C-4FDE-91A4-C54773CE0870}" type="presOf" srcId="{6E2F5ED3-7A65-4F5F-A974-87F3ED2B60EB}" destId="{85CD79ED-F534-4AFB-9AD5-155C1E9A3D42}" srcOrd="1" destOrd="0" presId="urn:microsoft.com/office/officeart/2005/8/layout/process2"/>
    <dgm:cxn modelId="{86CACFBA-A363-4C5D-AA03-1480F21013CD}" srcId="{9F2BC79F-237B-4B19-ACB6-FCBDB482D4EC}" destId="{E3A3E4A6-2403-4422-A742-2B1FAF516AA8}" srcOrd="2" destOrd="0" parTransId="{76C31571-622B-430C-92B3-A4B6E49920FE}" sibTransId="{739E675B-4F5D-4D81-BD30-80F94D1C945F}"/>
    <dgm:cxn modelId="{2CACF5D3-3C6E-4A2C-9321-A09D2931DC93}" type="presOf" srcId="{E3A3E4A6-2403-4422-A742-2B1FAF516AA8}" destId="{2A5F4730-3A4C-4226-B0D6-92B19C45BC02}" srcOrd="0" destOrd="0" presId="urn:microsoft.com/office/officeart/2005/8/layout/process2"/>
    <dgm:cxn modelId="{F2A3DEDA-124E-4091-A574-9AB9786DA32D}" type="presOf" srcId="{DEF0AED5-B149-44E6-9010-CEE55F307380}" destId="{493C4828-B5B5-4545-BAEF-697C8C58DBA3}" srcOrd="0" destOrd="0" presId="urn:microsoft.com/office/officeart/2005/8/layout/process2"/>
    <dgm:cxn modelId="{F8DB5A6E-10F0-4CC8-8554-3F8BEE4C1A1F}" type="presParOf" srcId="{6F861461-E3D7-4069-8E8A-3C7387005429}" destId="{FD2534DA-6B09-4C3A-A9ED-B2B7CC482E18}" srcOrd="0" destOrd="0" presId="urn:microsoft.com/office/officeart/2005/8/layout/process2"/>
    <dgm:cxn modelId="{5DE7AAF9-0389-4FBE-984B-2512F893E788}" type="presParOf" srcId="{6F861461-E3D7-4069-8E8A-3C7387005429}" destId="{FA824F40-45AF-42CB-B25F-0E4FC3BF48E4}" srcOrd="1" destOrd="0" presId="urn:microsoft.com/office/officeart/2005/8/layout/process2"/>
    <dgm:cxn modelId="{6828165C-1580-488F-9AFE-1EC650822908}" type="presParOf" srcId="{FA824F40-45AF-42CB-B25F-0E4FC3BF48E4}" destId="{6C77DF9F-89CA-4341-B887-577B12227B72}" srcOrd="0" destOrd="0" presId="urn:microsoft.com/office/officeart/2005/8/layout/process2"/>
    <dgm:cxn modelId="{F019F0FA-8137-4E02-BABF-C1F246E5CF5E}" type="presParOf" srcId="{6F861461-E3D7-4069-8E8A-3C7387005429}" destId="{493C4828-B5B5-4545-BAEF-697C8C58DBA3}" srcOrd="2" destOrd="0" presId="urn:microsoft.com/office/officeart/2005/8/layout/process2"/>
    <dgm:cxn modelId="{00475D91-57C6-4182-BD72-8E15A7ACACF0}" type="presParOf" srcId="{6F861461-E3D7-4069-8E8A-3C7387005429}" destId="{FDF61954-7213-4D7D-832B-1C024F2AC710}" srcOrd="3" destOrd="0" presId="urn:microsoft.com/office/officeart/2005/8/layout/process2"/>
    <dgm:cxn modelId="{74D19E92-D48A-4367-92DE-9B8D685142A1}" type="presParOf" srcId="{FDF61954-7213-4D7D-832B-1C024F2AC710}" destId="{85CD79ED-F534-4AFB-9AD5-155C1E9A3D42}" srcOrd="0" destOrd="0" presId="urn:microsoft.com/office/officeart/2005/8/layout/process2"/>
    <dgm:cxn modelId="{B3BD44C7-E45B-43A2-A3C0-AC32FEF5C2EB}" type="presParOf" srcId="{6F861461-E3D7-4069-8E8A-3C7387005429}" destId="{2A5F4730-3A4C-4226-B0D6-92B19C45BC02}" srcOrd="4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D2534DA-6B09-4C3A-A9ED-B2B7CC482E18}">
      <dsp:nvSpPr>
        <dsp:cNvPr id="0" name=""/>
        <dsp:cNvSpPr/>
      </dsp:nvSpPr>
      <dsp:spPr>
        <a:xfrm>
          <a:off x="1311243" y="0"/>
          <a:ext cx="1325844" cy="736580"/>
        </a:xfrm>
        <a:prstGeom prst="roundRect">
          <a:avLst>
            <a:gd name="adj" fmla="val 10000"/>
          </a:avLst>
        </a:prstGeom>
        <a:solidFill>
          <a:schemeClr val="accent3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000" kern="1200" dirty="0"/>
            <a:t>39482</a:t>
          </a:r>
          <a:endParaRPr lang="en-US" sz="2000" kern="1200" dirty="0"/>
        </a:p>
      </dsp:txBody>
      <dsp:txXfrm>
        <a:off x="1332817" y="21574"/>
        <a:ext cx="1282696" cy="693432"/>
      </dsp:txXfrm>
    </dsp:sp>
    <dsp:sp modelId="{FA824F40-45AF-42CB-B25F-0E4FC3BF48E4}">
      <dsp:nvSpPr>
        <dsp:cNvPr id="0" name=""/>
        <dsp:cNvSpPr/>
      </dsp:nvSpPr>
      <dsp:spPr>
        <a:xfrm rot="5400000">
          <a:off x="1836057" y="754994"/>
          <a:ext cx="276217" cy="33146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 rot="-5400000">
        <a:off x="1874728" y="782616"/>
        <a:ext cx="198877" cy="193352"/>
      </dsp:txXfrm>
    </dsp:sp>
    <dsp:sp modelId="{493C4828-B5B5-4545-BAEF-697C8C58DBA3}">
      <dsp:nvSpPr>
        <dsp:cNvPr id="0" name=""/>
        <dsp:cNvSpPr/>
      </dsp:nvSpPr>
      <dsp:spPr>
        <a:xfrm>
          <a:off x="1311243" y="1104870"/>
          <a:ext cx="1325844" cy="736580"/>
        </a:xfrm>
        <a:prstGeom prst="roundRect">
          <a:avLst>
            <a:gd name="adj" fmla="val 10000"/>
          </a:avLst>
        </a:prstGeom>
        <a:solidFill>
          <a:schemeClr val="accent3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24083</a:t>
          </a:r>
        </a:p>
      </dsp:txBody>
      <dsp:txXfrm>
        <a:off x="1332817" y="1126444"/>
        <a:ext cx="1282696" cy="693432"/>
      </dsp:txXfrm>
    </dsp:sp>
    <dsp:sp modelId="{FDF61954-7213-4D7D-832B-1C024F2AC710}">
      <dsp:nvSpPr>
        <dsp:cNvPr id="0" name=""/>
        <dsp:cNvSpPr/>
      </dsp:nvSpPr>
      <dsp:spPr>
        <a:xfrm rot="5400000">
          <a:off x="1836057" y="1859865"/>
          <a:ext cx="276217" cy="33146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 rot="-5400000">
        <a:off x="1874728" y="1887487"/>
        <a:ext cx="198877" cy="193352"/>
      </dsp:txXfrm>
    </dsp:sp>
    <dsp:sp modelId="{2A5F4730-3A4C-4226-B0D6-92B19C45BC02}">
      <dsp:nvSpPr>
        <dsp:cNvPr id="0" name=""/>
        <dsp:cNvSpPr/>
      </dsp:nvSpPr>
      <dsp:spPr>
        <a:xfrm>
          <a:off x="1311243" y="2209740"/>
          <a:ext cx="1325844" cy="736580"/>
        </a:xfrm>
        <a:prstGeom prst="roundRect">
          <a:avLst>
            <a:gd name="adj" fmla="val 10000"/>
          </a:avLst>
        </a:prstGeom>
        <a:solidFill>
          <a:schemeClr val="accent3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22309</a:t>
          </a:r>
        </a:p>
      </dsp:txBody>
      <dsp:txXfrm>
        <a:off x="1332817" y="2231314"/>
        <a:ext cx="1282696" cy="69343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806D32-3F26-4A60-B79B-32791D3BB2C9}" type="datetimeFigureOut">
              <a:rPr lang="es-CO" smtClean="0"/>
              <a:t>28/05/2025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F695FE-B573-405B-994F-FAFC2306264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2629108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3DC620-E659-49B0-9EFB-BB66AA813A77}" type="datetime1">
              <a:rPr lang="es-ES" smtClean="0"/>
              <a:t>28/05/2025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C2BA4-81C0-F544-BD72-C8CB9DA7C80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811787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368595"/>
            <a:ext cx="8229600" cy="694634"/>
          </a:xfrm>
        </p:spPr>
        <p:txBody>
          <a:bodyPr>
            <a:noAutofit/>
          </a:bodyPr>
          <a:lstStyle>
            <a:lvl1pPr>
              <a:defRPr sz="2800">
                <a:solidFill>
                  <a:schemeClr val="tx2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477E6E-80CA-4637-84D1-CB00AA43C9A5}" type="datetime1">
              <a:rPr lang="es-ES" smtClean="0"/>
              <a:t>28/05/2025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301256" y="18054"/>
            <a:ext cx="2133600" cy="273844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s-ES" dirty="0"/>
              <a:t>Página </a:t>
            </a:r>
            <a:fld id="{90BC2BA4-81C0-F544-BD72-C8CB9DA7C802}" type="slidenum">
              <a:rPr lang="es-ES" smtClean="0"/>
              <a:pPr/>
              <a:t>‹Nº›</a:t>
            </a:fld>
            <a:r>
              <a:rPr lang="es-E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005528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2299790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dirty="0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722313" y="1174649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404BB-03C1-49D0-8ADB-9D0B173DA53B}" type="datetime1">
              <a:rPr lang="es-ES" smtClean="0"/>
              <a:t>28/05/2025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343786" y="0"/>
            <a:ext cx="2133600" cy="273844"/>
          </a:xfrm>
        </p:spPr>
        <p:txBody>
          <a:bodyPr/>
          <a:lstStyle>
            <a:lvl1pPr algn="l">
              <a:defRPr/>
            </a:lvl1pPr>
          </a:lstStyle>
          <a:p>
            <a:fld id="{90BC2BA4-81C0-F544-BD72-C8CB9DA7C802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409816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2800"/>
            </a:lvl1pPr>
          </a:lstStyle>
          <a:p>
            <a:r>
              <a:rPr lang="es-ES" dirty="0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8A97A-0D3F-47CA-A347-054B7FE5852E}" type="datetime1">
              <a:rPr lang="es-ES" smtClean="0"/>
              <a:t>28/05/2025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8" name="Marcador de número de diapositiva 5">
            <a:extLst>
              <a:ext uri="{FF2B5EF4-FFF2-40B4-BE49-F238E27FC236}">
                <a16:creationId xmlns:a16="http://schemas.microsoft.com/office/drawing/2014/main" id="{1D78991F-287D-0639-B3A9-25B72B762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43786" y="0"/>
            <a:ext cx="2133600" cy="273844"/>
          </a:xfrm>
        </p:spPr>
        <p:txBody>
          <a:bodyPr/>
          <a:lstStyle>
            <a:lvl1pPr algn="l">
              <a:defRPr/>
            </a:lvl1pPr>
          </a:lstStyle>
          <a:p>
            <a:fld id="{90BC2BA4-81C0-F544-BD72-C8CB9DA7C802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630367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28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>
            <a:no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>
            <a:no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1C8795-6BD1-4429-BD75-9B388C62CDEE}" type="datetime1">
              <a:rPr lang="es-ES" smtClean="0"/>
              <a:t>28/05/2025</a:t>
            </a:fld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0" name="Marcador de número de diapositiva 5">
            <a:extLst>
              <a:ext uri="{FF2B5EF4-FFF2-40B4-BE49-F238E27FC236}">
                <a16:creationId xmlns:a16="http://schemas.microsoft.com/office/drawing/2014/main" id="{B2016B63-56CA-91C8-8D94-3736CC5DFA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43786" y="0"/>
            <a:ext cx="2133600" cy="273844"/>
          </a:xfrm>
        </p:spPr>
        <p:txBody>
          <a:bodyPr/>
          <a:lstStyle>
            <a:lvl1pPr algn="l">
              <a:defRPr/>
            </a:lvl1pPr>
          </a:lstStyle>
          <a:p>
            <a:fld id="{90BC2BA4-81C0-F544-BD72-C8CB9DA7C802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345484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2800"/>
            </a:lvl1pPr>
          </a:lstStyle>
          <a:p>
            <a:r>
              <a:rPr lang="es-ES" dirty="0"/>
              <a:t>Haga clic para modificar el estilo de título del patrón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6A773-67CF-4861-89BB-2127413ABA21}" type="datetime1">
              <a:rPr lang="es-ES" smtClean="0"/>
              <a:t>28/05/2025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AED5BEC-1B11-157D-6B6B-7EC9DA3858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43786" y="0"/>
            <a:ext cx="2133600" cy="273844"/>
          </a:xfrm>
        </p:spPr>
        <p:txBody>
          <a:bodyPr/>
          <a:lstStyle>
            <a:lvl1pPr algn="l">
              <a:defRPr/>
            </a:lvl1pPr>
          </a:lstStyle>
          <a:p>
            <a:fld id="{90BC2BA4-81C0-F544-BD72-C8CB9DA7C802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688787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ADB17-4F6B-498B-894E-4985DAFC70C1}" type="datetime1">
              <a:rPr lang="es-ES" smtClean="0"/>
              <a:t>28/05/2025</a:t>
            </a:fld>
            <a:endParaRPr lang="es-E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5">
            <a:extLst>
              <a:ext uri="{FF2B5EF4-FFF2-40B4-BE49-F238E27FC236}">
                <a16:creationId xmlns:a16="http://schemas.microsoft.com/office/drawing/2014/main" id="{29E16D5E-FC12-627C-C32C-2D79CE9DA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43786" y="0"/>
            <a:ext cx="2133600" cy="273844"/>
          </a:xfrm>
        </p:spPr>
        <p:txBody>
          <a:bodyPr/>
          <a:lstStyle>
            <a:lvl1pPr algn="l">
              <a:defRPr/>
            </a:lvl1pPr>
          </a:lstStyle>
          <a:p>
            <a:fld id="{90BC2BA4-81C0-F544-BD72-C8CB9DA7C802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184137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F5D58-D3C6-4A98-BBED-E11D62DD4FB7}" type="datetime1">
              <a:rPr lang="es-ES" smtClean="0"/>
              <a:t>28/05/2025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8" name="Marcador de número de diapositiva 5">
            <a:extLst>
              <a:ext uri="{FF2B5EF4-FFF2-40B4-BE49-F238E27FC236}">
                <a16:creationId xmlns:a16="http://schemas.microsoft.com/office/drawing/2014/main" id="{27E0BABE-B629-4063-8894-C3E903570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43786" y="0"/>
            <a:ext cx="2133600" cy="273844"/>
          </a:xfrm>
        </p:spPr>
        <p:txBody>
          <a:bodyPr/>
          <a:lstStyle>
            <a:lvl1pPr algn="l">
              <a:defRPr/>
            </a:lvl1pPr>
          </a:lstStyle>
          <a:p>
            <a:fld id="{90BC2BA4-81C0-F544-BD72-C8CB9DA7C802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739773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8C981-BD54-46FE-919F-B5B29C8804F4}" type="datetime1">
              <a:rPr lang="es-ES" smtClean="0"/>
              <a:t>28/05/2025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8" name="Marcador de número de diapositiva 5">
            <a:extLst>
              <a:ext uri="{FF2B5EF4-FFF2-40B4-BE49-F238E27FC236}">
                <a16:creationId xmlns:a16="http://schemas.microsoft.com/office/drawing/2014/main" id="{8F88F565-A7F0-7C19-A7F7-953C9727E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43786" y="0"/>
            <a:ext cx="2133600" cy="273844"/>
          </a:xfrm>
        </p:spPr>
        <p:txBody>
          <a:bodyPr/>
          <a:lstStyle>
            <a:lvl1pPr algn="l">
              <a:defRPr/>
            </a:lvl1pPr>
          </a:lstStyle>
          <a:p>
            <a:fld id="{90BC2BA4-81C0-F544-BD72-C8CB9DA7C802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499827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457200" y="311887"/>
            <a:ext cx="8229600" cy="7513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B30C37-EE32-4163-B0FE-3AD7FB21F6FB}" type="datetime1">
              <a:rPr lang="es-ES" smtClean="0"/>
              <a:t>28/05/2025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BC2BA4-81C0-F544-BD72-C8CB9DA7C80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31618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36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17675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AB7C345-CD3C-78CA-95D8-65ABFFC423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s-ES"/>
              <a:t>Página </a:t>
            </a:r>
            <a:fld id="{90BC2BA4-81C0-F544-BD72-C8CB9DA7C802}" type="slidenum">
              <a:rPr lang="es-ES" smtClean="0"/>
              <a:pPr/>
              <a:t>10</a:t>
            </a:fld>
            <a:r>
              <a:rPr lang="es-ES"/>
              <a:t> </a:t>
            </a:r>
            <a:endParaRPr lang="es-ES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7B7FE06C-A8E8-F76C-6C48-6B08FB64DE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535935"/>
            <a:ext cx="5324168" cy="2738144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1B4B68AD-25A0-82C8-C8F2-D35744C95A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4692" y="666514"/>
            <a:ext cx="3079068" cy="3607565"/>
          </a:xfrm>
          <a:prstGeom prst="rect">
            <a:avLst/>
          </a:prstGeom>
        </p:spPr>
      </p:pic>
      <p:sp>
        <p:nvSpPr>
          <p:cNvPr id="11" name="Título 1">
            <a:extLst>
              <a:ext uri="{FF2B5EF4-FFF2-40B4-BE49-F238E27FC236}">
                <a16:creationId xmlns:a16="http://schemas.microsoft.com/office/drawing/2014/main" id="{0692DF58-63A8-B67D-992E-7E9A29C5B7D8}"/>
              </a:ext>
            </a:extLst>
          </p:cNvPr>
          <p:cNvSpPr txBox="1">
            <a:spLocks/>
          </p:cNvSpPr>
          <p:nvPr/>
        </p:nvSpPr>
        <p:spPr>
          <a:xfrm>
            <a:off x="477376" y="302401"/>
            <a:ext cx="6609810" cy="5622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2200" dirty="0">
                <a:solidFill>
                  <a:schemeClr val="accent3"/>
                </a:solidFill>
                <a:latin typeface="Ancizar Serif Extrabold" panose="020A0902070300000003" pitchFamily="18" charset="0"/>
                <a:cs typeface="Ancizar Sans Extrabold"/>
              </a:rPr>
              <a:t>Base de Datos - Compilación</a:t>
            </a: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4E5FAED0-A4AE-1601-C535-86412FC613E8}"/>
              </a:ext>
            </a:extLst>
          </p:cNvPr>
          <p:cNvSpPr txBox="1">
            <a:spLocks/>
          </p:cNvSpPr>
          <p:nvPr/>
        </p:nvSpPr>
        <p:spPr>
          <a:xfrm>
            <a:off x="457200" y="827302"/>
            <a:ext cx="5888255" cy="56224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1400" spc="300" dirty="0">
                <a:solidFill>
                  <a:schemeClr val="accent3"/>
                </a:solidFill>
                <a:latin typeface="Ancizar Sans" panose="020B0602040300000003" pitchFamily="34" charset="0"/>
                <a:cs typeface="Ancizar Serif"/>
              </a:rPr>
              <a:t>Superposición de bandas con variables</a:t>
            </a:r>
          </a:p>
          <a:p>
            <a:pPr algn="l"/>
            <a:r>
              <a:rPr lang="es-CO" sz="1400" spc="300" dirty="0" err="1">
                <a:solidFill>
                  <a:schemeClr val="accent3"/>
                </a:solidFill>
                <a:latin typeface="Ancizar Sans" panose="020B0602040300000003" pitchFamily="34" charset="0"/>
                <a:cs typeface="Ancizar Serif"/>
              </a:rPr>
              <a:t>Bioclimaticas</a:t>
            </a:r>
            <a:r>
              <a:rPr lang="es-CO" sz="1400" spc="300" dirty="0">
                <a:solidFill>
                  <a:schemeClr val="accent3"/>
                </a:solidFill>
                <a:latin typeface="Ancizar Sans" panose="020B0602040300000003" pitchFamily="34" charset="0"/>
                <a:cs typeface="Ancizar Serif"/>
              </a:rPr>
              <a:t> – </a:t>
            </a:r>
            <a:r>
              <a:rPr lang="es-CO" sz="1400" spc="300" dirty="0" err="1">
                <a:solidFill>
                  <a:schemeClr val="accent3"/>
                </a:solidFill>
                <a:latin typeface="Ancizar Sans" panose="020B0602040300000003" pitchFamily="34" charset="0"/>
                <a:cs typeface="Ancizar Serif"/>
              </a:rPr>
              <a:t>WorldClim</a:t>
            </a:r>
            <a:r>
              <a:rPr lang="es-CO" sz="1400" spc="300" dirty="0">
                <a:solidFill>
                  <a:schemeClr val="accent3"/>
                </a:solidFill>
                <a:latin typeface="Ancizar Sans" panose="020B0602040300000003" pitchFamily="34" charset="0"/>
                <a:cs typeface="Ancizar Serif"/>
              </a:rPr>
              <a:t> (</a:t>
            </a:r>
            <a:r>
              <a:rPr lang="es-CO" sz="1400" spc="300" dirty="0" err="1">
                <a:solidFill>
                  <a:schemeClr val="accent3"/>
                </a:solidFill>
                <a:latin typeface="Ancizar Sans" panose="020B0602040300000003" pitchFamily="34" charset="0"/>
                <a:cs typeface="Ancizar Serif"/>
              </a:rPr>
              <a:t>Prom</a:t>
            </a:r>
            <a:r>
              <a:rPr lang="es-CO" sz="1400" spc="300" dirty="0">
                <a:solidFill>
                  <a:schemeClr val="accent3"/>
                </a:solidFill>
                <a:latin typeface="Ancizar Sans" panose="020B0602040300000003" pitchFamily="34" charset="0"/>
                <a:cs typeface="Ancizar Serif"/>
              </a:rPr>
              <a:t> 1960 – 1990)</a:t>
            </a:r>
            <a:endParaRPr lang="es-ES" sz="1400" spc="300" dirty="0">
              <a:solidFill>
                <a:schemeClr val="accent3"/>
              </a:solidFill>
              <a:latin typeface="Ancizar Sans" panose="020B0602040300000003" pitchFamily="34" charset="0"/>
              <a:cs typeface="Ancizar Serif"/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F46C397F-6FB5-3407-D88A-238A56BAAFAB}"/>
              </a:ext>
            </a:extLst>
          </p:cNvPr>
          <p:cNvSpPr txBox="1"/>
          <p:nvPr/>
        </p:nvSpPr>
        <p:spPr>
          <a:xfrm>
            <a:off x="259080" y="4720590"/>
            <a:ext cx="3116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i="1" dirty="0" err="1">
                <a:solidFill>
                  <a:schemeClr val="accent3"/>
                </a:solidFill>
                <a:latin typeface="Ancizar Sans" panose="020B0602040300000003" pitchFamily="34" charset="0"/>
              </a:rPr>
              <a:t>Facultad</a:t>
            </a:r>
            <a:r>
              <a:rPr lang="en-US" sz="900" i="1" dirty="0">
                <a:solidFill>
                  <a:schemeClr val="accent3"/>
                </a:solidFill>
                <a:latin typeface="Ancizar Sans" panose="020B0602040300000003" pitchFamily="34" charset="0"/>
              </a:rPr>
              <a:t>  de Minas</a:t>
            </a:r>
          </a:p>
          <a:p>
            <a:r>
              <a:rPr lang="en-US" sz="900" i="1" dirty="0" err="1">
                <a:solidFill>
                  <a:schemeClr val="accent3"/>
                </a:solidFill>
                <a:latin typeface="Ancizar Sans" panose="020B0602040300000003" pitchFamily="34" charset="0"/>
              </a:rPr>
              <a:t>Sede</a:t>
            </a:r>
            <a:r>
              <a:rPr lang="en-US" sz="900" i="1" dirty="0">
                <a:solidFill>
                  <a:schemeClr val="accent3"/>
                </a:solidFill>
                <a:latin typeface="Ancizar Sans" panose="020B0602040300000003" pitchFamily="34" charset="0"/>
              </a:rPr>
              <a:t> Medellín</a:t>
            </a:r>
            <a:endParaRPr lang="es-CO" sz="900" i="1" dirty="0">
              <a:solidFill>
                <a:schemeClr val="accent3"/>
              </a:solidFill>
              <a:latin typeface="Ancizar Sans" panose="020B060204030000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90097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EDF70C0-9EC9-8EA0-DF2A-57FF6DB9BA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8151141-EE81-5708-CC53-CA1AC89446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C2BA4-81C0-F544-BD72-C8CB9DA7C802}" type="slidenum">
              <a:rPr lang="es-ES" smtClean="0"/>
              <a:pPr/>
              <a:t>11</a:t>
            </a:fld>
            <a:endParaRPr lang="es-ES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469DCEE3-293F-5066-E822-08C164034C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3113" y="474299"/>
            <a:ext cx="5709941" cy="3933259"/>
          </a:xfrm>
          <a:prstGeom prst="rect">
            <a:avLst/>
          </a:prstGeom>
        </p:spPr>
      </p:pic>
      <p:sp>
        <p:nvSpPr>
          <p:cNvPr id="4" name="Título 1">
            <a:extLst>
              <a:ext uri="{FF2B5EF4-FFF2-40B4-BE49-F238E27FC236}">
                <a16:creationId xmlns:a16="http://schemas.microsoft.com/office/drawing/2014/main" id="{771837A6-50D2-3887-7EA8-75932F9DD995}"/>
              </a:ext>
            </a:extLst>
          </p:cNvPr>
          <p:cNvSpPr txBox="1">
            <a:spLocks/>
          </p:cNvSpPr>
          <p:nvPr/>
        </p:nvSpPr>
        <p:spPr>
          <a:xfrm>
            <a:off x="333870" y="611483"/>
            <a:ext cx="3041790" cy="6755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2200" dirty="0">
                <a:solidFill>
                  <a:schemeClr val="accent3"/>
                </a:solidFill>
                <a:latin typeface="Ancizar Serif Extrabold" panose="020A0902070300000003" pitchFamily="18" charset="0"/>
                <a:cs typeface="Ancizar Sans Extrabold"/>
              </a:rPr>
              <a:t>Distribución de la Variables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66074F4E-921A-FC90-C916-13DAB5D16B24}"/>
              </a:ext>
            </a:extLst>
          </p:cNvPr>
          <p:cNvSpPr txBox="1">
            <a:spLocks/>
          </p:cNvSpPr>
          <p:nvPr/>
        </p:nvSpPr>
        <p:spPr>
          <a:xfrm>
            <a:off x="333870" y="1327814"/>
            <a:ext cx="2272750" cy="8101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1400" spc="300" dirty="0">
                <a:solidFill>
                  <a:schemeClr val="accent3"/>
                </a:solidFill>
                <a:latin typeface="Ancizar Sans" panose="020B0602040300000003" pitchFamily="34" charset="0"/>
                <a:cs typeface="Ancizar Serif"/>
              </a:rPr>
              <a:t>Variables bioclimáticas </a:t>
            </a:r>
          </a:p>
          <a:p>
            <a:pPr algn="l"/>
            <a:r>
              <a:rPr lang="es-CO" sz="1400" spc="300" dirty="0" err="1">
                <a:solidFill>
                  <a:schemeClr val="accent3"/>
                </a:solidFill>
                <a:latin typeface="Ancizar Sans" panose="020B0602040300000003" pitchFamily="34" charset="0"/>
                <a:cs typeface="Ancizar Serif"/>
              </a:rPr>
              <a:t>WorldClim</a:t>
            </a:r>
            <a:endParaRPr lang="es-ES" sz="1400" spc="300" dirty="0">
              <a:solidFill>
                <a:schemeClr val="accent3"/>
              </a:solidFill>
              <a:latin typeface="Ancizar Sans" panose="020B0602040300000003" pitchFamily="34" charset="0"/>
              <a:cs typeface="Ancizar Serif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0CCBAE9A-7ABD-A99E-5551-40315B697A36}"/>
              </a:ext>
            </a:extLst>
          </p:cNvPr>
          <p:cNvSpPr txBox="1"/>
          <p:nvPr/>
        </p:nvSpPr>
        <p:spPr>
          <a:xfrm>
            <a:off x="259080" y="4720590"/>
            <a:ext cx="3116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i="1" dirty="0" err="1">
                <a:solidFill>
                  <a:schemeClr val="bg2"/>
                </a:solidFill>
                <a:latin typeface="Ancizar Sans" panose="020B0602040300000003" pitchFamily="34" charset="0"/>
              </a:rPr>
              <a:t>Facultad</a:t>
            </a:r>
            <a:r>
              <a:rPr lang="en-US" sz="900" i="1" dirty="0">
                <a:solidFill>
                  <a:schemeClr val="bg2"/>
                </a:solidFill>
                <a:latin typeface="Ancizar Sans" panose="020B0602040300000003" pitchFamily="34" charset="0"/>
              </a:rPr>
              <a:t>  de Minas</a:t>
            </a:r>
          </a:p>
          <a:p>
            <a:r>
              <a:rPr lang="en-US" sz="900" i="1" dirty="0" err="1">
                <a:solidFill>
                  <a:schemeClr val="bg2"/>
                </a:solidFill>
                <a:latin typeface="Ancizar Sans" panose="020B0602040300000003" pitchFamily="34" charset="0"/>
              </a:rPr>
              <a:t>Sede</a:t>
            </a:r>
            <a:r>
              <a:rPr lang="en-US" sz="900" i="1" dirty="0">
                <a:solidFill>
                  <a:schemeClr val="bg2"/>
                </a:solidFill>
                <a:latin typeface="Ancizar Sans" panose="020B0602040300000003" pitchFamily="34" charset="0"/>
              </a:rPr>
              <a:t> Medellín</a:t>
            </a:r>
            <a:endParaRPr lang="es-CO" sz="900" i="1" dirty="0">
              <a:solidFill>
                <a:schemeClr val="bg2"/>
              </a:solidFill>
              <a:latin typeface="Ancizar Sans" panose="020B060204030000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90034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582CC90-0A50-5C80-94A8-8DFF16EC26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41756D7-05D2-4B22-4FEC-3E64E5B29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C2BA4-81C0-F544-BD72-C8CB9DA7C802}" type="slidenum">
              <a:rPr lang="es-ES" smtClean="0"/>
              <a:pPr/>
              <a:t>12</a:t>
            </a:fld>
            <a:endParaRPr lang="es-E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C8EA192-1F60-8A6E-C598-DD4411158B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0308" y="154976"/>
            <a:ext cx="4379647" cy="4515133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DC07A368-6FAD-1BB9-CEF8-714CD2E956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080" y="2833614"/>
            <a:ext cx="3701002" cy="1836495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E6823421-07C1-12CD-679B-3221D71978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4935" y="1198324"/>
            <a:ext cx="3770959" cy="1459172"/>
          </a:xfrm>
          <a:prstGeom prst="rect">
            <a:avLst/>
          </a:prstGeom>
        </p:spPr>
      </p:pic>
      <p:sp>
        <p:nvSpPr>
          <p:cNvPr id="13" name="Rectángulo 12">
            <a:extLst>
              <a:ext uri="{FF2B5EF4-FFF2-40B4-BE49-F238E27FC236}">
                <a16:creationId xmlns:a16="http://schemas.microsoft.com/office/drawing/2014/main" id="{3824A64B-C3A5-0D73-2F14-C3C9B28AAD31}"/>
              </a:ext>
            </a:extLst>
          </p:cNvPr>
          <p:cNvSpPr/>
          <p:nvPr/>
        </p:nvSpPr>
        <p:spPr>
          <a:xfrm>
            <a:off x="485334" y="3536439"/>
            <a:ext cx="168813" cy="92143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9A741DCE-CDC3-088A-9BC2-6DD57CD8BAC7}"/>
              </a:ext>
            </a:extLst>
          </p:cNvPr>
          <p:cNvSpPr/>
          <p:nvPr/>
        </p:nvSpPr>
        <p:spPr>
          <a:xfrm>
            <a:off x="840326" y="3961812"/>
            <a:ext cx="367151" cy="49606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1C92C438-6C02-58EA-CFDF-E2ECDBAD4CD0}"/>
              </a:ext>
            </a:extLst>
          </p:cNvPr>
          <p:cNvSpPr/>
          <p:nvPr/>
        </p:nvSpPr>
        <p:spPr>
          <a:xfrm>
            <a:off x="1594338" y="4220308"/>
            <a:ext cx="128954" cy="2375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A2EF682C-46A7-332E-3AA7-DA7CB5E35A9D}"/>
              </a:ext>
            </a:extLst>
          </p:cNvPr>
          <p:cNvSpPr/>
          <p:nvPr/>
        </p:nvSpPr>
        <p:spPr>
          <a:xfrm>
            <a:off x="2502877" y="3645877"/>
            <a:ext cx="128954" cy="8119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A7D5A2F4-9EFB-18EE-6D29-B2322211548E}"/>
              </a:ext>
            </a:extLst>
          </p:cNvPr>
          <p:cNvSpPr/>
          <p:nvPr/>
        </p:nvSpPr>
        <p:spPr>
          <a:xfrm>
            <a:off x="3036277" y="3886200"/>
            <a:ext cx="169985" cy="57167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ítulo 1">
            <a:extLst>
              <a:ext uri="{FF2B5EF4-FFF2-40B4-BE49-F238E27FC236}">
                <a16:creationId xmlns:a16="http://schemas.microsoft.com/office/drawing/2014/main" id="{D40B2CEB-7749-B760-51A0-9300A57D0797}"/>
              </a:ext>
            </a:extLst>
          </p:cNvPr>
          <p:cNvSpPr txBox="1">
            <a:spLocks/>
          </p:cNvSpPr>
          <p:nvPr/>
        </p:nvSpPr>
        <p:spPr>
          <a:xfrm>
            <a:off x="436341" y="1074747"/>
            <a:ext cx="2418755" cy="10068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1400" spc="300" dirty="0">
                <a:solidFill>
                  <a:schemeClr val="accent3"/>
                </a:solidFill>
                <a:latin typeface="Ancizar Sans" panose="020B0602040300000003" pitchFamily="34" charset="0"/>
                <a:cs typeface="Ancizar Serif"/>
              </a:rPr>
              <a:t>Elección de las variables a incluir en el modelo</a:t>
            </a:r>
            <a:endParaRPr lang="es-ES" sz="1400" spc="300" dirty="0">
              <a:solidFill>
                <a:schemeClr val="accent3"/>
              </a:solidFill>
              <a:latin typeface="Ancizar Sans" panose="020B0602040300000003" pitchFamily="34" charset="0"/>
              <a:cs typeface="Ancizar Serif"/>
            </a:endParaRPr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C63BFE6E-0E52-20AC-9D0E-A48E41D2F337}"/>
              </a:ext>
            </a:extLst>
          </p:cNvPr>
          <p:cNvSpPr txBox="1">
            <a:spLocks/>
          </p:cNvSpPr>
          <p:nvPr/>
        </p:nvSpPr>
        <p:spPr>
          <a:xfrm>
            <a:off x="436341" y="442211"/>
            <a:ext cx="3346479" cy="5622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2200" dirty="0">
                <a:solidFill>
                  <a:schemeClr val="accent3"/>
                </a:solidFill>
                <a:latin typeface="Ancizar Serif Extrabold" panose="020A0902070300000003" pitchFamily="18" charset="0"/>
                <a:cs typeface="Ancizar Sans Extrabold"/>
              </a:rPr>
              <a:t>Elección de las Variables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6251146D-6BAB-8EB1-0C71-46335F6348A9}"/>
              </a:ext>
            </a:extLst>
          </p:cNvPr>
          <p:cNvSpPr txBox="1"/>
          <p:nvPr/>
        </p:nvSpPr>
        <p:spPr>
          <a:xfrm>
            <a:off x="259080" y="4720590"/>
            <a:ext cx="3116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i="1" dirty="0" err="1">
                <a:solidFill>
                  <a:schemeClr val="bg2"/>
                </a:solidFill>
                <a:latin typeface="Ancizar Sans" panose="020B0602040300000003" pitchFamily="34" charset="0"/>
              </a:rPr>
              <a:t>Facultad</a:t>
            </a:r>
            <a:r>
              <a:rPr lang="en-US" sz="900" i="1" dirty="0">
                <a:solidFill>
                  <a:schemeClr val="bg2"/>
                </a:solidFill>
                <a:latin typeface="Ancizar Sans" panose="020B0602040300000003" pitchFamily="34" charset="0"/>
              </a:rPr>
              <a:t>  de Minas</a:t>
            </a:r>
          </a:p>
          <a:p>
            <a:r>
              <a:rPr lang="en-US" sz="900" i="1" dirty="0" err="1">
                <a:solidFill>
                  <a:schemeClr val="bg2"/>
                </a:solidFill>
                <a:latin typeface="Ancizar Sans" panose="020B0602040300000003" pitchFamily="34" charset="0"/>
              </a:rPr>
              <a:t>Sede</a:t>
            </a:r>
            <a:r>
              <a:rPr lang="en-US" sz="900" i="1" dirty="0">
                <a:solidFill>
                  <a:schemeClr val="bg2"/>
                </a:solidFill>
                <a:latin typeface="Ancizar Sans" panose="020B0602040300000003" pitchFamily="34" charset="0"/>
              </a:rPr>
              <a:t> Medellín</a:t>
            </a:r>
            <a:endParaRPr lang="es-CO" sz="900" i="1" dirty="0">
              <a:solidFill>
                <a:schemeClr val="bg2"/>
              </a:solidFill>
              <a:latin typeface="Ancizar Sans" panose="020B060204030000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9728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AFD0267-C978-E578-127D-4897B64FE2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A3ADB2A-BACE-BC19-DCCA-1EE196A93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C2BA4-81C0-F544-BD72-C8CB9DA7C802}" type="slidenum">
              <a:rPr lang="es-ES" smtClean="0"/>
              <a:pPr/>
              <a:t>13</a:t>
            </a:fld>
            <a:endParaRPr lang="es-ES" dirty="0"/>
          </a:p>
        </p:txBody>
      </p:sp>
      <p:pic>
        <p:nvPicPr>
          <p:cNvPr id="7" name="Gráfico 6">
            <a:extLst>
              <a:ext uri="{FF2B5EF4-FFF2-40B4-BE49-F238E27FC236}">
                <a16:creationId xmlns:a16="http://schemas.microsoft.com/office/drawing/2014/main" id="{798F9812-1F5F-4121-3744-DB06BDE6A1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00750" y="1247524"/>
            <a:ext cx="2857500" cy="2857500"/>
          </a:xfrm>
          <a:prstGeom prst="rect">
            <a:avLst/>
          </a:prstGeom>
        </p:spPr>
      </p:pic>
      <p:pic>
        <p:nvPicPr>
          <p:cNvPr id="3" name="Gráfico 2">
            <a:extLst>
              <a:ext uri="{FF2B5EF4-FFF2-40B4-BE49-F238E27FC236}">
                <a16:creationId xmlns:a16="http://schemas.microsoft.com/office/drawing/2014/main" id="{0FFE9C0B-5D2D-9EB4-4725-36F42467A7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238723" y="1252532"/>
            <a:ext cx="2857500" cy="2857500"/>
          </a:xfrm>
          <a:prstGeom prst="rect">
            <a:avLst/>
          </a:prstGeom>
        </p:spPr>
      </p:pic>
      <p:pic>
        <p:nvPicPr>
          <p:cNvPr id="9" name="Gráfico 8">
            <a:extLst>
              <a:ext uri="{FF2B5EF4-FFF2-40B4-BE49-F238E27FC236}">
                <a16:creationId xmlns:a16="http://schemas.microsoft.com/office/drawing/2014/main" id="{357629CF-DAC2-AFC4-51F1-4E62658E687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76696" y="1291009"/>
            <a:ext cx="2857500" cy="2857500"/>
          </a:xfrm>
          <a:prstGeom prst="rect">
            <a:avLst/>
          </a:prstGeom>
        </p:spPr>
      </p:pic>
      <p:sp>
        <p:nvSpPr>
          <p:cNvPr id="12" name="Rectángulo: esquinas redondeadas 11">
            <a:extLst>
              <a:ext uri="{FF2B5EF4-FFF2-40B4-BE49-F238E27FC236}">
                <a16:creationId xmlns:a16="http://schemas.microsoft.com/office/drawing/2014/main" id="{313A3687-9645-670E-EA0E-D67205306735}"/>
              </a:ext>
            </a:extLst>
          </p:cNvPr>
          <p:cNvSpPr/>
          <p:nvPr/>
        </p:nvSpPr>
        <p:spPr>
          <a:xfrm>
            <a:off x="969428" y="4001448"/>
            <a:ext cx="1794874" cy="292782"/>
          </a:xfrm>
          <a:prstGeom prst="roundRect">
            <a:avLst/>
          </a:prstGeom>
          <a:solidFill>
            <a:schemeClr val="bg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050" dirty="0">
                <a:solidFill>
                  <a:schemeClr val="tx1"/>
                </a:solidFill>
              </a:rPr>
              <a:t>Puntos unidos – Buffer 1 km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3" name="Rectángulo: esquinas redondeadas 12">
            <a:extLst>
              <a:ext uri="{FF2B5EF4-FFF2-40B4-BE49-F238E27FC236}">
                <a16:creationId xmlns:a16="http://schemas.microsoft.com/office/drawing/2014/main" id="{248CB70E-D9FA-9299-2F41-FF0B21D09F20}"/>
              </a:ext>
            </a:extLst>
          </p:cNvPr>
          <p:cNvSpPr/>
          <p:nvPr/>
        </p:nvSpPr>
        <p:spPr>
          <a:xfrm>
            <a:off x="3819531" y="4007457"/>
            <a:ext cx="1695884" cy="292782"/>
          </a:xfrm>
          <a:prstGeom prst="roundRect">
            <a:avLst/>
          </a:prstGeom>
          <a:solidFill>
            <a:schemeClr val="bg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050" dirty="0">
                <a:solidFill>
                  <a:schemeClr val="tx1"/>
                </a:solidFill>
              </a:rPr>
              <a:t>Buffer de 100 km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4" name="Rectángulo: esquinas redondeadas 13">
            <a:extLst>
              <a:ext uri="{FF2B5EF4-FFF2-40B4-BE49-F238E27FC236}">
                <a16:creationId xmlns:a16="http://schemas.microsoft.com/office/drawing/2014/main" id="{AA01B61E-8053-2C22-ED55-7B3D05805395}"/>
              </a:ext>
            </a:extLst>
          </p:cNvPr>
          <p:cNvSpPr/>
          <p:nvPr/>
        </p:nvSpPr>
        <p:spPr>
          <a:xfrm>
            <a:off x="6677031" y="4007457"/>
            <a:ext cx="1791720" cy="292782"/>
          </a:xfrm>
          <a:prstGeom prst="roundRect">
            <a:avLst/>
          </a:prstGeom>
          <a:solidFill>
            <a:schemeClr val="bg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050" dirty="0">
                <a:solidFill>
                  <a:schemeClr val="tx1"/>
                </a:solidFill>
              </a:rPr>
              <a:t>Diferencia = Área disponible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D1989970-EF97-C04A-84AE-17F7FF7924EA}"/>
              </a:ext>
            </a:extLst>
          </p:cNvPr>
          <p:cNvSpPr txBox="1">
            <a:spLocks/>
          </p:cNvSpPr>
          <p:nvPr/>
        </p:nvSpPr>
        <p:spPr>
          <a:xfrm>
            <a:off x="477376" y="302401"/>
            <a:ext cx="6609810" cy="5622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2200" dirty="0">
                <a:solidFill>
                  <a:schemeClr val="accent3"/>
                </a:solidFill>
                <a:latin typeface="Ancizar Serif Extrabold" panose="020A0902070300000003" pitchFamily="18" charset="0"/>
                <a:cs typeface="Ancizar Sans Extrabold"/>
              </a:rPr>
              <a:t>Modelos de Presencia-Ausencia</a:t>
            </a:r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CBAF867E-2BCC-37FF-B9E7-2E59905B72FB}"/>
              </a:ext>
            </a:extLst>
          </p:cNvPr>
          <p:cNvSpPr txBox="1">
            <a:spLocks/>
          </p:cNvSpPr>
          <p:nvPr/>
        </p:nvSpPr>
        <p:spPr>
          <a:xfrm>
            <a:off x="477377" y="783313"/>
            <a:ext cx="3454543" cy="46167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1400" spc="300" dirty="0">
                <a:solidFill>
                  <a:schemeClr val="accent3"/>
                </a:solidFill>
                <a:latin typeface="Ancizar Sans" panose="020B0602040300000003" pitchFamily="34" charset="0"/>
                <a:cs typeface="Ancizar Serif"/>
              </a:rPr>
              <a:t>Aleatorización de pseudo ausencias</a:t>
            </a:r>
            <a:endParaRPr lang="es-ES" sz="1400" spc="300" dirty="0">
              <a:solidFill>
                <a:schemeClr val="accent3"/>
              </a:solidFill>
              <a:latin typeface="Ancizar Sans" panose="020B0602040300000003" pitchFamily="34" charset="0"/>
              <a:cs typeface="Ancizar Serif"/>
            </a:endParaRP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3CFE84B1-EAC1-2816-F815-D59D402079B8}"/>
              </a:ext>
            </a:extLst>
          </p:cNvPr>
          <p:cNvSpPr txBox="1"/>
          <p:nvPr/>
        </p:nvSpPr>
        <p:spPr>
          <a:xfrm>
            <a:off x="259080" y="4720590"/>
            <a:ext cx="3116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i="1" dirty="0" err="1">
                <a:solidFill>
                  <a:schemeClr val="bg2"/>
                </a:solidFill>
                <a:latin typeface="Ancizar Sans" panose="020B0602040300000003" pitchFamily="34" charset="0"/>
              </a:rPr>
              <a:t>Facultad</a:t>
            </a:r>
            <a:r>
              <a:rPr lang="en-US" sz="900" i="1" dirty="0">
                <a:solidFill>
                  <a:schemeClr val="bg2"/>
                </a:solidFill>
                <a:latin typeface="Ancizar Sans" panose="020B0602040300000003" pitchFamily="34" charset="0"/>
              </a:rPr>
              <a:t>  de Minas</a:t>
            </a:r>
          </a:p>
          <a:p>
            <a:r>
              <a:rPr lang="en-US" sz="900" i="1" dirty="0" err="1">
                <a:solidFill>
                  <a:schemeClr val="bg2"/>
                </a:solidFill>
                <a:latin typeface="Ancizar Sans" panose="020B0602040300000003" pitchFamily="34" charset="0"/>
              </a:rPr>
              <a:t>Sede</a:t>
            </a:r>
            <a:r>
              <a:rPr lang="en-US" sz="900" i="1" dirty="0">
                <a:solidFill>
                  <a:schemeClr val="bg2"/>
                </a:solidFill>
                <a:latin typeface="Ancizar Sans" panose="020B0602040300000003" pitchFamily="34" charset="0"/>
              </a:rPr>
              <a:t> Medellín</a:t>
            </a:r>
            <a:endParaRPr lang="es-CO" sz="900" i="1" dirty="0">
              <a:solidFill>
                <a:schemeClr val="bg2"/>
              </a:solidFill>
              <a:latin typeface="Ancizar Sans" panose="020B060204030000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9840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EB3E989-18FA-1180-16F6-BCD50592FB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171BE9AA-AE53-288A-E57D-6D72F25EE653}"/>
              </a:ext>
            </a:extLst>
          </p:cNvPr>
          <p:cNvSpPr txBox="1">
            <a:spLocks/>
          </p:cNvSpPr>
          <p:nvPr/>
        </p:nvSpPr>
        <p:spPr>
          <a:xfrm>
            <a:off x="477376" y="302401"/>
            <a:ext cx="6609810" cy="5622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2200" dirty="0">
                <a:solidFill>
                  <a:schemeClr val="accent3"/>
                </a:solidFill>
                <a:latin typeface="Ancizar Serif Extrabold" panose="020A0902070300000003" pitchFamily="18" charset="0"/>
                <a:cs typeface="Ancizar Sans Extrabold"/>
              </a:rPr>
              <a:t>Modelos de Presencia-Ausencia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276CE5D6-ABB2-CD0A-892F-7CCF84C4A2AC}"/>
              </a:ext>
            </a:extLst>
          </p:cNvPr>
          <p:cNvSpPr txBox="1">
            <a:spLocks/>
          </p:cNvSpPr>
          <p:nvPr/>
        </p:nvSpPr>
        <p:spPr>
          <a:xfrm>
            <a:off x="477377" y="783313"/>
            <a:ext cx="3454543" cy="46167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1400" spc="300" dirty="0">
                <a:solidFill>
                  <a:schemeClr val="accent3"/>
                </a:solidFill>
                <a:latin typeface="Ancizar Sans" panose="020B0602040300000003" pitchFamily="34" charset="0"/>
                <a:cs typeface="Ancizar Serif"/>
              </a:rPr>
              <a:t>Aleatorización de pseudo ausencias</a:t>
            </a:r>
            <a:endParaRPr lang="es-ES" sz="1400" spc="300" dirty="0">
              <a:solidFill>
                <a:schemeClr val="accent3"/>
              </a:solidFill>
              <a:latin typeface="Ancizar Sans" panose="020B0602040300000003" pitchFamily="34" charset="0"/>
              <a:cs typeface="Ancizar Serif"/>
            </a:endParaRP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BFBDC46-CA75-2B7D-4763-8AE1F23AB3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C2BA4-81C0-F544-BD72-C8CB9DA7C802}" type="slidenum">
              <a:rPr lang="es-ES" smtClean="0"/>
              <a:pPr/>
              <a:t>14</a:t>
            </a:fld>
            <a:endParaRPr lang="es-ES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A83948F1-51E5-3107-2454-FF1D1D50D60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621"/>
          <a:stretch/>
        </p:blipFill>
        <p:spPr>
          <a:xfrm>
            <a:off x="477377" y="1244991"/>
            <a:ext cx="4228266" cy="3305907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4BB2B41D-62EE-334A-D14F-B47C1519A40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14027"/>
          <a:stretch/>
        </p:blipFill>
        <p:spPr>
          <a:xfrm>
            <a:off x="5375689" y="437723"/>
            <a:ext cx="3454542" cy="3971293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EFFB8A1F-DCA3-B5CB-3C11-117F46068B94}"/>
              </a:ext>
            </a:extLst>
          </p:cNvPr>
          <p:cNvSpPr txBox="1"/>
          <p:nvPr/>
        </p:nvSpPr>
        <p:spPr>
          <a:xfrm>
            <a:off x="259080" y="4720590"/>
            <a:ext cx="3116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i="1" dirty="0" err="1">
                <a:solidFill>
                  <a:schemeClr val="bg2"/>
                </a:solidFill>
                <a:latin typeface="Ancizar Sans" panose="020B0602040300000003" pitchFamily="34" charset="0"/>
              </a:rPr>
              <a:t>Facultad</a:t>
            </a:r>
            <a:r>
              <a:rPr lang="en-US" sz="900" i="1" dirty="0">
                <a:solidFill>
                  <a:schemeClr val="bg2"/>
                </a:solidFill>
                <a:latin typeface="Ancizar Sans" panose="020B0602040300000003" pitchFamily="34" charset="0"/>
              </a:rPr>
              <a:t>  de Minas</a:t>
            </a:r>
          </a:p>
          <a:p>
            <a:r>
              <a:rPr lang="en-US" sz="900" i="1" dirty="0" err="1">
                <a:solidFill>
                  <a:schemeClr val="bg2"/>
                </a:solidFill>
                <a:latin typeface="Ancizar Sans" panose="020B0602040300000003" pitchFamily="34" charset="0"/>
              </a:rPr>
              <a:t>Sede</a:t>
            </a:r>
            <a:r>
              <a:rPr lang="en-US" sz="900" i="1" dirty="0">
                <a:solidFill>
                  <a:schemeClr val="bg2"/>
                </a:solidFill>
                <a:latin typeface="Ancizar Sans" panose="020B0602040300000003" pitchFamily="34" charset="0"/>
              </a:rPr>
              <a:t> Medellín</a:t>
            </a:r>
            <a:endParaRPr lang="es-CO" sz="900" i="1" dirty="0">
              <a:solidFill>
                <a:schemeClr val="bg2"/>
              </a:solidFill>
              <a:latin typeface="Ancizar Sans" panose="020B060204030000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3866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46879F4-27DD-3E81-B341-8A64DC98D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s-ES"/>
              <a:t>Página </a:t>
            </a:r>
            <a:fld id="{90BC2BA4-81C0-F544-BD72-C8CB9DA7C802}" type="slidenum">
              <a:rPr lang="es-ES" smtClean="0"/>
              <a:pPr/>
              <a:t>15</a:t>
            </a:fld>
            <a:r>
              <a:rPr lang="es-ES"/>
              <a:t> </a:t>
            </a:r>
            <a:endParaRPr lang="es-E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E68B9B2-7641-0C97-024C-812FC01A1D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256" y="1202269"/>
            <a:ext cx="4044709" cy="3359165"/>
          </a:xfrm>
          <a:prstGeom prst="rect">
            <a:avLst/>
          </a:prstGeo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1D0C3184-4F0C-164F-4CFD-5333DABA1984}"/>
              </a:ext>
            </a:extLst>
          </p:cNvPr>
          <p:cNvSpPr txBox="1">
            <a:spLocks/>
          </p:cNvSpPr>
          <p:nvPr/>
        </p:nvSpPr>
        <p:spPr>
          <a:xfrm>
            <a:off x="477376" y="302401"/>
            <a:ext cx="6609810" cy="5622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2200" dirty="0">
                <a:solidFill>
                  <a:schemeClr val="accent3"/>
                </a:solidFill>
                <a:latin typeface="Ancizar Serif Extrabold" panose="020A0902070300000003" pitchFamily="18" charset="0"/>
                <a:cs typeface="Ancizar Sans Extrabold"/>
              </a:rPr>
              <a:t>Modelos de Presencia-Ausencia</a:t>
            </a: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BDFA4859-11BE-E979-3941-2A6CE63242DD}"/>
              </a:ext>
            </a:extLst>
          </p:cNvPr>
          <p:cNvSpPr txBox="1">
            <a:spLocks/>
          </p:cNvSpPr>
          <p:nvPr/>
        </p:nvSpPr>
        <p:spPr>
          <a:xfrm>
            <a:off x="477377" y="783313"/>
            <a:ext cx="3454543" cy="46167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1400" spc="300" dirty="0">
                <a:solidFill>
                  <a:schemeClr val="accent3"/>
                </a:solidFill>
                <a:latin typeface="Ancizar Sans" panose="020B0602040300000003" pitchFamily="34" charset="0"/>
                <a:cs typeface="Ancizar Serif"/>
              </a:rPr>
              <a:t>Aleatorización de pseudo ausencias</a:t>
            </a:r>
            <a:endParaRPr lang="es-ES" sz="1400" spc="300" dirty="0">
              <a:solidFill>
                <a:schemeClr val="accent3"/>
              </a:solidFill>
              <a:latin typeface="Ancizar Sans" panose="020B0602040300000003" pitchFamily="34" charset="0"/>
              <a:cs typeface="Ancizar Serif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38DFA5A4-DAC5-A8D8-4A07-B4D06EA9483D}"/>
              </a:ext>
            </a:extLst>
          </p:cNvPr>
          <p:cNvSpPr txBox="1"/>
          <p:nvPr/>
        </p:nvSpPr>
        <p:spPr>
          <a:xfrm>
            <a:off x="4892821" y="583525"/>
            <a:ext cx="3454543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 i="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Consolas" panose="020B0609020204030204" pitchFamily="49" charset="0"/>
              </a:rPr>
              <a:t>AUC </a:t>
            </a:r>
            <a:r>
              <a:rPr lang="en-US" sz="1600" b="0" i="0" dirty="0" err="1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Consolas" panose="020B0609020204030204" pitchFamily="49" charset="0"/>
              </a:rPr>
              <a:t>promedio</a:t>
            </a:r>
            <a:r>
              <a:rPr lang="en-US" sz="1600" b="0" i="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Consolas" panose="020B0609020204030204" pitchFamily="49" charset="0"/>
              </a:rPr>
              <a:t> (CV=5): 0.968</a:t>
            </a:r>
          </a:p>
          <a:p>
            <a:endParaRPr lang="en-US" sz="1600" b="0" i="0" dirty="0">
              <a:solidFill>
                <a:schemeClr val="tx1">
                  <a:lumMod val="90000"/>
                  <a:lumOff val="10000"/>
                </a:schemeClr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i="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Consolas" panose="020B0609020204030204" pitchFamily="49" charset="0"/>
              </a:rPr>
              <a:t>AUCs </a:t>
            </a:r>
            <a:r>
              <a:rPr lang="en-US" sz="1600" b="0" i="0" dirty="0" err="1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Consolas" panose="020B0609020204030204" pitchFamily="49" charset="0"/>
              </a:rPr>
              <a:t>por</a:t>
            </a:r>
            <a:r>
              <a:rPr lang="en-US" sz="1600" b="0" i="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Consolas" panose="020B0609020204030204" pitchFamily="49" charset="0"/>
              </a:rPr>
              <a:t> fold: </a:t>
            </a:r>
          </a:p>
          <a:p>
            <a:r>
              <a:rPr lang="en-US" sz="1600" b="0" i="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Consolas" panose="020B0609020204030204" pitchFamily="49" charset="0"/>
              </a:rPr>
              <a:t>0.971</a:t>
            </a:r>
          </a:p>
          <a:p>
            <a:r>
              <a:rPr lang="en-US" sz="1600" b="0" i="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Consolas" panose="020B0609020204030204" pitchFamily="49" charset="0"/>
              </a:rPr>
              <a:t>0.961 </a:t>
            </a:r>
          </a:p>
          <a:p>
            <a:r>
              <a:rPr lang="en-US" sz="1600" b="0" i="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Consolas" panose="020B0609020204030204" pitchFamily="49" charset="0"/>
              </a:rPr>
              <a:t>0.975 </a:t>
            </a:r>
          </a:p>
          <a:p>
            <a:r>
              <a:rPr lang="en-US" sz="1600" b="0" i="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Consolas" panose="020B0609020204030204" pitchFamily="49" charset="0"/>
              </a:rPr>
              <a:t>0.974 </a:t>
            </a:r>
          </a:p>
          <a:p>
            <a:r>
              <a:rPr lang="en-US" sz="1600" b="0" i="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Consolas" panose="020B0609020204030204" pitchFamily="49" charset="0"/>
              </a:rPr>
              <a:t>0.957</a:t>
            </a:r>
            <a:endParaRPr lang="en-US" sz="1600" dirty="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2E7ED6BF-1550-3D4E-5C21-68490330E3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2820" y="2824286"/>
            <a:ext cx="3454543" cy="1496318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A3516BB9-1555-EFBC-FA3D-9D63DCE8E023}"/>
              </a:ext>
            </a:extLst>
          </p:cNvPr>
          <p:cNvSpPr txBox="1"/>
          <p:nvPr/>
        </p:nvSpPr>
        <p:spPr>
          <a:xfrm>
            <a:off x="259080" y="4720590"/>
            <a:ext cx="3116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i="1" dirty="0" err="1">
                <a:solidFill>
                  <a:schemeClr val="accent3"/>
                </a:solidFill>
                <a:latin typeface="Ancizar Sans" panose="020B0602040300000003" pitchFamily="34" charset="0"/>
              </a:rPr>
              <a:t>Facultad</a:t>
            </a:r>
            <a:r>
              <a:rPr lang="en-US" sz="900" i="1" dirty="0">
                <a:solidFill>
                  <a:schemeClr val="accent3"/>
                </a:solidFill>
                <a:latin typeface="Ancizar Sans" panose="020B0602040300000003" pitchFamily="34" charset="0"/>
              </a:rPr>
              <a:t>  de Minas</a:t>
            </a:r>
          </a:p>
          <a:p>
            <a:r>
              <a:rPr lang="en-US" sz="900" i="1" dirty="0" err="1">
                <a:solidFill>
                  <a:schemeClr val="accent3"/>
                </a:solidFill>
                <a:latin typeface="Ancizar Sans" panose="020B0602040300000003" pitchFamily="34" charset="0"/>
              </a:rPr>
              <a:t>Sede</a:t>
            </a:r>
            <a:r>
              <a:rPr lang="en-US" sz="900" i="1" dirty="0">
                <a:solidFill>
                  <a:schemeClr val="accent3"/>
                </a:solidFill>
                <a:latin typeface="Ancizar Sans" panose="020B0602040300000003" pitchFamily="34" charset="0"/>
              </a:rPr>
              <a:t> Medellín</a:t>
            </a:r>
            <a:endParaRPr lang="es-CO" sz="900" i="1" dirty="0">
              <a:solidFill>
                <a:schemeClr val="accent3"/>
              </a:solidFill>
              <a:latin typeface="Ancizar Sans" panose="020B060204030000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97291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/>
          <p:cNvSpPr txBox="1"/>
          <p:nvPr/>
        </p:nvSpPr>
        <p:spPr>
          <a:xfrm>
            <a:off x="3514723" y="2190490"/>
            <a:ext cx="2093483" cy="502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ro-RO" sz="3200" i="1" dirty="0">
                <a:solidFill>
                  <a:schemeClr val="bg2"/>
                </a:solidFill>
                <a:latin typeface="Ancizar Serif"/>
                <a:cs typeface="Ancizar Serif"/>
              </a:rPr>
              <a:t>Gracias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D246A0C8-F2FD-4F7E-1C1F-1636098F9B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C2BA4-81C0-F544-BD72-C8CB9DA7C802}" type="slidenum">
              <a:rPr lang="es-ES" smtClean="0"/>
              <a:pPr/>
              <a:t>16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321909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/>
          <p:cNvSpPr txBox="1">
            <a:spLocks/>
          </p:cNvSpPr>
          <p:nvPr/>
        </p:nvSpPr>
        <p:spPr>
          <a:xfrm>
            <a:off x="1130243" y="696065"/>
            <a:ext cx="6570424" cy="24046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3200" dirty="0">
                <a:solidFill>
                  <a:schemeClr val="accent3"/>
                </a:solidFill>
                <a:latin typeface="Ancizar Serif"/>
                <a:cs typeface="Ancizar Serif"/>
              </a:rPr>
              <a:t>Modelamiento de patrones de distribución del género </a:t>
            </a:r>
            <a:r>
              <a:rPr lang="es-MX" sz="3200" i="1" dirty="0" err="1">
                <a:solidFill>
                  <a:schemeClr val="accent3"/>
                </a:solidFill>
                <a:latin typeface="Ancizar Serif"/>
                <a:cs typeface="Ancizar Serif"/>
              </a:rPr>
              <a:t>Espeletia</a:t>
            </a:r>
            <a:r>
              <a:rPr lang="es-MX" sz="3200" dirty="0">
                <a:solidFill>
                  <a:schemeClr val="accent3"/>
                </a:solidFill>
                <a:latin typeface="Ancizar Serif"/>
                <a:cs typeface="Ancizar Serif"/>
              </a:rPr>
              <a:t> en el norte de los Andes</a:t>
            </a:r>
            <a:endParaRPr lang="es-ES" sz="3200" dirty="0">
              <a:solidFill>
                <a:schemeClr val="accent3"/>
              </a:solidFill>
              <a:latin typeface="Ancizar Serif"/>
              <a:cs typeface="Ancizar Serif"/>
            </a:endParaRPr>
          </a:p>
        </p:txBody>
      </p:sp>
      <p:cxnSp>
        <p:nvCxnSpPr>
          <p:cNvPr id="4" name="Conector recto 3"/>
          <p:cNvCxnSpPr>
            <a:cxnSpLocks/>
          </p:cNvCxnSpPr>
          <p:nvPr/>
        </p:nvCxnSpPr>
        <p:spPr>
          <a:xfrm>
            <a:off x="1130243" y="2898880"/>
            <a:ext cx="6570424" cy="0"/>
          </a:xfrm>
          <a:prstGeom prst="line">
            <a:avLst/>
          </a:prstGeom>
          <a:ln w="12700">
            <a:solidFill>
              <a:schemeClr val="accent3">
                <a:lumMod val="50000"/>
              </a:schemeClr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CuadroTexto 4"/>
          <p:cNvSpPr txBox="1"/>
          <p:nvPr/>
        </p:nvSpPr>
        <p:spPr>
          <a:xfrm>
            <a:off x="2642216" y="3060454"/>
            <a:ext cx="3546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>
                <a:solidFill>
                  <a:schemeClr val="accent4"/>
                </a:solidFill>
                <a:latin typeface="Ancizar Sans"/>
                <a:cs typeface="Ancizar Sans"/>
              </a:rPr>
              <a:t>Daniel A. Rojas</a:t>
            </a:r>
          </a:p>
        </p:txBody>
      </p:sp>
      <p:sp>
        <p:nvSpPr>
          <p:cNvPr id="7" name="Título 1"/>
          <p:cNvSpPr txBox="1">
            <a:spLocks/>
          </p:cNvSpPr>
          <p:nvPr/>
        </p:nvSpPr>
        <p:spPr>
          <a:xfrm>
            <a:off x="1314820" y="3429785"/>
            <a:ext cx="6201268" cy="10176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1800" dirty="0">
                <a:solidFill>
                  <a:srgbClr val="14C486"/>
                </a:solidFill>
                <a:latin typeface="Ancizar Serif"/>
                <a:cs typeface="Ancizar Serif"/>
              </a:rPr>
              <a:t>Curso: Análisis Geoespacial</a:t>
            </a:r>
          </a:p>
          <a:p>
            <a:r>
              <a:rPr lang="es-ES" sz="1800" dirty="0">
                <a:solidFill>
                  <a:srgbClr val="14C486"/>
                </a:solidFill>
                <a:latin typeface="Ancizar Serif"/>
                <a:cs typeface="Ancizar Serif"/>
              </a:rPr>
              <a:t>Universidad Nacional de Colombia – sede Medellín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D185DE8-C48F-FD75-EF42-14FD2D299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C2BA4-81C0-F544-BD72-C8CB9DA7C802}" type="slidenum">
              <a:rPr lang="es-ES" smtClean="0"/>
              <a:pPr/>
              <a:t>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04428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 txBox="1">
            <a:spLocks/>
          </p:cNvSpPr>
          <p:nvPr/>
        </p:nvSpPr>
        <p:spPr>
          <a:xfrm>
            <a:off x="477376" y="302401"/>
            <a:ext cx="6609810" cy="5622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2200" dirty="0">
                <a:solidFill>
                  <a:schemeClr val="accent3"/>
                </a:solidFill>
                <a:latin typeface="Ancizar Serif Extrabold" panose="020A0902070300000003" pitchFamily="18" charset="0"/>
                <a:cs typeface="Ancizar Sans Extrabold"/>
              </a:rPr>
              <a:t>Introducción</a:t>
            </a:r>
          </a:p>
        </p:txBody>
      </p:sp>
      <p:sp>
        <p:nvSpPr>
          <p:cNvPr id="5" name="Título 1"/>
          <p:cNvSpPr txBox="1">
            <a:spLocks/>
          </p:cNvSpPr>
          <p:nvPr/>
        </p:nvSpPr>
        <p:spPr>
          <a:xfrm>
            <a:off x="477376" y="783313"/>
            <a:ext cx="7877165" cy="1817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1600" spc="300" dirty="0">
                <a:solidFill>
                  <a:schemeClr val="accent3"/>
                </a:solidFill>
                <a:latin typeface="Ancizar Sans" panose="020B0602040300000003" pitchFamily="34" charset="0"/>
                <a:cs typeface="Ancizar Serif"/>
              </a:rPr>
              <a:t>Espeletia Mutis ex Humb. &amp; Bonpl.</a:t>
            </a:r>
            <a:endParaRPr lang="es-ES" sz="1600" spc="300" dirty="0">
              <a:solidFill>
                <a:schemeClr val="accent3"/>
              </a:solidFill>
              <a:latin typeface="Ancizar Sans" panose="020B0602040300000003" pitchFamily="34" charset="0"/>
              <a:cs typeface="Ancizar Serif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259080" y="4720590"/>
            <a:ext cx="3116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i="1" dirty="0" err="1">
                <a:solidFill>
                  <a:schemeClr val="bg2"/>
                </a:solidFill>
                <a:latin typeface="Ancizar Sans" panose="020B0602040300000003" pitchFamily="34" charset="0"/>
              </a:rPr>
              <a:t>Facultad</a:t>
            </a:r>
            <a:r>
              <a:rPr lang="en-US" sz="900" i="1" dirty="0">
                <a:solidFill>
                  <a:schemeClr val="bg2"/>
                </a:solidFill>
                <a:latin typeface="Ancizar Sans" panose="020B0602040300000003" pitchFamily="34" charset="0"/>
              </a:rPr>
              <a:t>  de Minas</a:t>
            </a:r>
          </a:p>
          <a:p>
            <a:r>
              <a:rPr lang="en-US" sz="900" i="1" dirty="0" err="1">
                <a:solidFill>
                  <a:schemeClr val="bg2"/>
                </a:solidFill>
                <a:latin typeface="Ancizar Sans" panose="020B0602040300000003" pitchFamily="34" charset="0"/>
              </a:rPr>
              <a:t>Sede</a:t>
            </a:r>
            <a:r>
              <a:rPr lang="en-US" sz="900" i="1" dirty="0">
                <a:solidFill>
                  <a:schemeClr val="bg2"/>
                </a:solidFill>
                <a:latin typeface="Ancizar Sans" panose="020B0602040300000003" pitchFamily="34" charset="0"/>
              </a:rPr>
              <a:t> Medellín</a:t>
            </a:r>
            <a:endParaRPr lang="es-CO" sz="900" i="1" dirty="0">
              <a:solidFill>
                <a:schemeClr val="bg2"/>
              </a:solidFill>
              <a:latin typeface="Ancizar Sans" panose="020B0602040300000003" pitchFamily="34" charset="0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A19516F2-735F-7E69-280C-802579BCBF47}"/>
              </a:ext>
            </a:extLst>
          </p:cNvPr>
          <p:cNvSpPr txBox="1"/>
          <p:nvPr/>
        </p:nvSpPr>
        <p:spPr>
          <a:xfrm>
            <a:off x="358727" y="1147329"/>
            <a:ext cx="4283612" cy="2321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ES"/>
            </a:defPPr>
            <a:lvl1pPr marL="285750" indent="-285750">
              <a:buFont typeface="Wingdings" panose="05000000000000000000" pitchFamily="2" charset="2"/>
              <a:buChar char="§"/>
              <a:defRPr sz="1400">
                <a:latin typeface="Ancizar Sans Light" panose="020B0502040300000003" pitchFamily="34" charset="0"/>
                <a:cs typeface="Ancizar Serif"/>
              </a:defRPr>
            </a:lvl1pPr>
          </a:lstStyle>
          <a:p>
            <a:pPr marL="0" indent="0" algn="just">
              <a:lnSpc>
                <a:spcPct val="150000"/>
              </a:lnSpc>
              <a:buClr>
                <a:schemeClr val="accent4"/>
              </a:buClr>
              <a:buNone/>
            </a:pPr>
            <a:r>
              <a:rPr lang="es-MX" dirty="0"/>
              <a:t>Comúnmente conocidos como </a:t>
            </a:r>
            <a:r>
              <a:rPr lang="es-MX" dirty="0" err="1"/>
              <a:t>frailejónes</a:t>
            </a:r>
            <a:r>
              <a:rPr lang="es-MX" dirty="0"/>
              <a:t>, es un género emblemático de plantas endémicas de los ecosistemas altoandinos, especialmente los páramos. Su distribución, adaptaciones y relevancia ecológica la convierten en un excelente modelo para estudiar patrones de biodiversidad, clima y conservación en zonas de montaña.</a:t>
            </a:r>
            <a:endParaRPr lang="es-CO" dirty="0"/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D855C34E-49A4-E9E8-72CE-F1DF8217CA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C2BA4-81C0-F544-BD72-C8CB9DA7C802}" type="slidenum">
              <a:rPr lang="es-ES" smtClean="0"/>
              <a:pPr/>
              <a:t>3</a:t>
            </a:fld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EA6DE26F-F424-4949-BC97-31BCDD34EC8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9615" t="5171" r="26308" b="11554"/>
          <a:stretch/>
        </p:blipFill>
        <p:spPr>
          <a:xfrm>
            <a:off x="4825218" y="1270034"/>
            <a:ext cx="3854548" cy="2868442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811C7786-1AF2-663E-4708-38660558F092}"/>
              </a:ext>
            </a:extLst>
          </p:cNvPr>
          <p:cNvSpPr txBox="1"/>
          <p:nvPr/>
        </p:nvSpPr>
        <p:spPr>
          <a:xfrm>
            <a:off x="4825219" y="4175521"/>
            <a:ext cx="3854548" cy="3693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s-MX" sz="900" dirty="0" err="1"/>
              <a:t>Espeletia</a:t>
            </a:r>
            <a:r>
              <a:rPr lang="es-MX" sz="900" dirty="0"/>
              <a:t> </a:t>
            </a:r>
            <a:r>
              <a:rPr lang="es-MX" sz="900" dirty="0" err="1"/>
              <a:t>hartwegiana</a:t>
            </a:r>
            <a:r>
              <a:rPr lang="es-MX" sz="900" dirty="0"/>
              <a:t> </a:t>
            </a:r>
            <a:r>
              <a:rPr lang="es-MX" sz="900" dirty="0" err="1"/>
              <a:t>Cuatrec</a:t>
            </a:r>
            <a:r>
              <a:rPr lang="es-MX" sz="900" dirty="0"/>
              <a:t>. ex Herzog. Observado en por </a:t>
            </a:r>
            <a:r>
              <a:rPr lang="es-MX" sz="900" dirty="0" err="1"/>
              <a:t>korenbosworth</a:t>
            </a:r>
            <a:r>
              <a:rPr lang="es-MX" sz="900" dirty="0"/>
              <a:t> (bajo una licencia http://creativecommons.org/licenses/by-nc/4.0/)</a:t>
            </a:r>
            <a:endParaRPr lang="en-US" sz="900" dirty="0"/>
          </a:p>
        </p:txBody>
      </p:sp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id="{78581300-B8A1-8025-4B4A-AF3BE88F57EB}"/>
              </a:ext>
            </a:extLst>
          </p:cNvPr>
          <p:cNvSpPr/>
          <p:nvPr/>
        </p:nvSpPr>
        <p:spPr>
          <a:xfrm>
            <a:off x="358727" y="3510981"/>
            <a:ext cx="4283612" cy="970380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O" dirty="0">
                <a:solidFill>
                  <a:schemeClr val="tx1">
                    <a:lumMod val="90000"/>
                    <a:lumOff val="10000"/>
                  </a:schemeClr>
                </a:solidFill>
              </a:rPr>
              <a:t>Objetivo</a:t>
            </a:r>
          </a:p>
          <a:p>
            <a:r>
              <a:rPr lang="en-US" sz="1600" dirty="0" err="1">
                <a:solidFill>
                  <a:schemeClr val="tx1">
                    <a:lumMod val="90000"/>
                    <a:lumOff val="10000"/>
                  </a:schemeClr>
                </a:solidFill>
              </a:rPr>
              <a:t>Entender</a:t>
            </a:r>
            <a:r>
              <a:rPr lang="en-US" sz="16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90000"/>
                    <a:lumOff val="10000"/>
                  </a:schemeClr>
                </a:solidFill>
              </a:rPr>
              <a:t>qué</a:t>
            </a:r>
            <a:r>
              <a:rPr lang="en-US" sz="16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90000"/>
                    <a:lumOff val="10000"/>
                  </a:schemeClr>
                </a:solidFill>
              </a:rPr>
              <a:t>condiciones</a:t>
            </a:r>
            <a:r>
              <a:rPr lang="en-US" sz="16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90000"/>
                    <a:lumOff val="10000"/>
                  </a:schemeClr>
                </a:solidFill>
              </a:rPr>
              <a:t>ambientales</a:t>
            </a:r>
            <a:r>
              <a:rPr lang="en-US" sz="16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90000"/>
                    <a:lumOff val="10000"/>
                  </a:schemeClr>
                </a:solidFill>
              </a:rPr>
              <a:t>pueden</a:t>
            </a:r>
            <a:r>
              <a:rPr lang="en-US" sz="16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90000"/>
                    <a:lumOff val="10000"/>
                  </a:schemeClr>
                </a:solidFill>
              </a:rPr>
              <a:t>explicar</a:t>
            </a:r>
            <a:r>
              <a:rPr lang="en-US" sz="16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 la </a:t>
            </a:r>
            <a:r>
              <a:rPr lang="en-US" sz="1600" dirty="0" err="1">
                <a:solidFill>
                  <a:schemeClr val="tx1">
                    <a:lumMod val="90000"/>
                    <a:lumOff val="10000"/>
                  </a:schemeClr>
                </a:solidFill>
              </a:rPr>
              <a:t>distribución</a:t>
            </a:r>
            <a:r>
              <a:rPr lang="en-US" sz="16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 de </a:t>
            </a:r>
            <a:r>
              <a:rPr lang="en-US" sz="1600" dirty="0" err="1">
                <a:solidFill>
                  <a:schemeClr val="tx1">
                    <a:lumMod val="90000"/>
                    <a:lumOff val="10000"/>
                  </a:schemeClr>
                </a:solidFill>
              </a:rPr>
              <a:t>los</a:t>
            </a:r>
            <a:r>
              <a:rPr lang="en-US" sz="16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90000"/>
                    <a:lumOff val="10000"/>
                  </a:schemeClr>
                </a:solidFill>
              </a:rPr>
              <a:t>frailejones</a:t>
            </a:r>
            <a:endParaRPr lang="en-US" sz="1600" dirty="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4197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A607358A-E2BF-F4DB-3656-968A764CACB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541477" y="494330"/>
            <a:ext cx="2271932" cy="4053126"/>
          </a:xfrm>
          <a:prstGeom prst="rect">
            <a:avLst/>
          </a:prstGeom>
        </p:spPr>
      </p:pic>
      <p:sp>
        <p:nvSpPr>
          <p:cNvPr id="4" name="Título 1"/>
          <p:cNvSpPr txBox="1">
            <a:spLocks/>
          </p:cNvSpPr>
          <p:nvPr/>
        </p:nvSpPr>
        <p:spPr>
          <a:xfrm>
            <a:off x="477376" y="302401"/>
            <a:ext cx="6609810" cy="5622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2200" dirty="0">
                <a:solidFill>
                  <a:schemeClr val="accent3"/>
                </a:solidFill>
                <a:latin typeface="Ancizar Serif Extrabold" panose="020A0902070300000003" pitchFamily="18" charset="0"/>
                <a:cs typeface="Ancizar Sans Extrabold"/>
              </a:rPr>
              <a:t>Área de estudio y Datos</a:t>
            </a:r>
          </a:p>
        </p:txBody>
      </p:sp>
      <p:sp>
        <p:nvSpPr>
          <p:cNvPr id="5" name="Título 1"/>
          <p:cNvSpPr txBox="1">
            <a:spLocks/>
          </p:cNvSpPr>
          <p:nvPr/>
        </p:nvSpPr>
        <p:spPr>
          <a:xfrm>
            <a:off x="477376" y="783313"/>
            <a:ext cx="5888255" cy="2717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1400" spc="300" dirty="0">
                <a:solidFill>
                  <a:schemeClr val="accent3"/>
                </a:solidFill>
                <a:latin typeface="Ancizar Sans" panose="020B0602040300000003" pitchFamily="34" charset="0"/>
                <a:cs typeface="Ancizar Serif"/>
              </a:rPr>
              <a:t>Puntos de ocurrencia de </a:t>
            </a:r>
            <a:r>
              <a:rPr lang="es-ES" sz="1400" i="1" spc="300" dirty="0" err="1">
                <a:solidFill>
                  <a:schemeClr val="accent3"/>
                </a:solidFill>
                <a:latin typeface="Ancizar Sans" panose="020B0602040300000003" pitchFamily="34" charset="0"/>
                <a:cs typeface="Ancizar Serif"/>
              </a:rPr>
              <a:t>Espeletia</a:t>
            </a:r>
            <a:r>
              <a:rPr lang="es-ES" sz="1400" i="1" spc="300" dirty="0">
                <a:solidFill>
                  <a:schemeClr val="accent3"/>
                </a:solidFill>
                <a:latin typeface="Ancizar Sans" panose="020B0602040300000003" pitchFamily="34" charset="0"/>
                <a:cs typeface="Ancizar Serif"/>
              </a:rPr>
              <a:t> </a:t>
            </a:r>
            <a:r>
              <a:rPr lang="es-ES" sz="1400" spc="300" dirty="0">
                <a:solidFill>
                  <a:schemeClr val="accent3"/>
                </a:solidFill>
                <a:latin typeface="Ancizar Sans" panose="020B0602040300000003" pitchFamily="34" charset="0"/>
                <a:cs typeface="Ancizar Serif"/>
              </a:rPr>
              <a:t>-</a:t>
            </a:r>
            <a:r>
              <a:rPr lang="es-ES" sz="1400" i="1" spc="300" dirty="0">
                <a:solidFill>
                  <a:schemeClr val="accent3"/>
                </a:solidFill>
                <a:latin typeface="Ancizar Sans" panose="020B0602040300000003" pitchFamily="34" charset="0"/>
                <a:cs typeface="Ancizar Serif"/>
              </a:rPr>
              <a:t> </a:t>
            </a:r>
            <a:r>
              <a:rPr lang="es-ES" sz="1400" spc="300" dirty="0">
                <a:solidFill>
                  <a:schemeClr val="accent3"/>
                </a:solidFill>
                <a:latin typeface="Ancizar Sans" panose="020B0602040300000003" pitchFamily="34" charset="0"/>
                <a:cs typeface="Ancizar Serif"/>
              </a:rPr>
              <a:t>GBIF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CB7B9ECD-82A0-7270-769D-FD421875D3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C2BA4-81C0-F544-BD72-C8CB9DA7C802}" type="slidenum">
              <a:rPr lang="es-ES" smtClean="0"/>
              <a:pPr/>
              <a:t>4</a:t>
            </a:fld>
            <a:endParaRPr lang="es-ES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EA124369-4894-2A84-B872-9641E6FD63E3}"/>
              </a:ext>
            </a:extLst>
          </p:cNvPr>
          <p:cNvSpPr txBox="1"/>
          <p:nvPr/>
        </p:nvSpPr>
        <p:spPr>
          <a:xfrm>
            <a:off x="6541478" y="4085791"/>
            <a:ext cx="2271932" cy="46166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s-MX" sz="800" dirty="0"/>
              <a:t> </a:t>
            </a:r>
            <a:r>
              <a:rPr lang="es-MX" sz="800" dirty="0" err="1"/>
              <a:t>Espeletia</a:t>
            </a:r>
            <a:r>
              <a:rPr lang="es-MX" sz="800" dirty="0"/>
              <a:t> </a:t>
            </a:r>
            <a:r>
              <a:rPr lang="es-MX" sz="800" dirty="0" err="1"/>
              <a:t>idroboi</a:t>
            </a:r>
            <a:r>
              <a:rPr lang="es-MX" sz="800" dirty="0"/>
              <a:t> </a:t>
            </a:r>
            <a:r>
              <a:rPr lang="es-MX" sz="800" dirty="0" err="1"/>
              <a:t>Cuatrec</a:t>
            </a:r>
            <a:r>
              <a:rPr lang="es-MX" sz="800" dirty="0"/>
              <a:t>. Observado en por Emerson </a:t>
            </a:r>
            <a:r>
              <a:rPr lang="es-MX" sz="800" dirty="0" err="1"/>
              <a:t>Chezar</a:t>
            </a:r>
            <a:r>
              <a:rPr lang="es-MX" sz="800" dirty="0"/>
              <a:t> (bajo una licencia http://creativecommons.org/licenses/by-nc/4.0/)</a:t>
            </a:r>
            <a:endParaRPr lang="en-US" sz="800" dirty="0"/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A52AD3AD-5E6B-FF0C-3CD0-CA2CB639D7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376" y="1187284"/>
            <a:ext cx="3251833" cy="3210671"/>
          </a:xfrm>
          <a:prstGeom prst="rect">
            <a:avLst/>
          </a:prstGeom>
        </p:spPr>
      </p:pic>
      <p:sp>
        <p:nvSpPr>
          <p:cNvPr id="17" name="Rectángulo: esquinas redondeadas 16">
            <a:extLst>
              <a:ext uri="{FF2B5EF4-FFF2-40B4-BE49-F238E27FC236}">
                <a16:creationId xmlns:a16="http://schemas.microsoft.com/office/drawing/2014/main" id="{44CE04FC-53B2-F972-58C7-7C185C33517C}"/>
              </a:ext>
            </a:extLst>
          </p:cNvPr>
          <p:cNvSpPr/>
          <p:nvPr/>
        </p:nvSpPr>
        <p:spPr>
          <a:xfrm>
            <a:off x="3905055" y="1800665"/>
            <a:ext cx="2460576" cy="513470"/>
          </a:xfrm>
          <a:prstGeom prst="roundRect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Datos sin coordenadas</a:t>
            </a:r>
            <a:endParaRPr lang="en-US" dirty="0"/>
          </a:p>
        </p:txBody>
      </p:sp>
      <p:sp>
        <p:nvSpPr>
          <p:cNvPr id="18" name="Rectángulo: esquinas redondeadas 17">
            <a:extLst>
              <a:ext uri="{FF2B5EF4-FFF2-40B4-BE49-F238E27FC236}">
                <a16:creationId xmlns:a16="http://schemas.microsoft.com/office/drawing/2014/main" id="{A11E74B3-EE92-2779-2899-46B93AE78C7E}"/>
              </a:ext>
            </a:extLst>
          </p:cNvPr>
          <p:cNvSpPr/>
          <p:nvPr/>
        </p:nvSpPr>
        <p:spPr>
          <a:xfrm>
            <a:off x="3905055" y="2535884"/>
            <a:ext cx="2460576" cy="513470"/>
          </a:xfrm>
          <a:prstGeom prst="roundRect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Elevación &gt; 2800 msnm</a:t>
            </a:r>
            <a:endParaRPr lang="en-US" dirty="0"/>
          </a:p>
        </p:txBody>
      </p:sp>
      <p:sp>
        <p:nvSpPr>
          <p:cNvPr id="19" name="Rectángulo: esquinas redondeadas 18">
            <a:extLst>
              <a:ext uri="{FF2B5EF4-FFF2-40B4-BE49-F238E27FC236}">
                <a16:creationId xmlns:a16="http://schemas.microsoft.com/office/drawing/2014/main" id="{E75A3940-74D6-A512-760C-A39D0864DAE5}"/>
              </a:ext>
            </a:extLst>
          </p:cNvPr>
          <p:cNvSpPr/>
          <p:nvPr/>
        </p:nvSpPr>
        <p:spPr>
          <a:xfrm>
            <a:off x="3905055" y="3330709"/>
            <a:ext cx="2460576" cy="513470"/>
          </a:xfrm>
          <a:prstGeom prst="roundRect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Longitud &lt; -60 </a:t>
            </a:r>
            <a:endParaRPr lang="en-US" dirty="0"/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9CA0CC9D-9836-60F2-0B3A-97A088EFE587}"/>
              </a:ext>
            </a:extLst>
          </p:cNvPr>
          <p:cNvSpPr txBox="1"/>
          <p:nvPr/>
        </p:nvSpPr>
        <p:spPr>
          <a:xfrm>
            <a:off x="3905055" y="1266091"/>
            <a:ext cx="24605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400" dirty="0"/>
              <a:t>Filtros</a:t>
            </a:r>
            <a:endParaRPr lang="en-US" sz="2400"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34B92787-FD9C-937C-AF45-35F621CED949}"/>
              </a:ext>
            </a:extLst>
          </p:cNvPr>
          <p:cNvSpPr txBox="1"/>
          <p:nvPr/>
        </p:nvSpPr>
        <p:spPr>
          <a:xfrm>
            <a:off x="259080" y="4720590"/>
            <a:ext cx="3116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i="1" dirty="0" err="1">
                <a:solidFill>
                  <a:schemeClr val="accent3"/>
                </a:solidFill>
                <a:latin typeface="Ancizar Sans" panose="020B0602040300000003" pitchFamily="34" charset="0"/>
              </a:rPr>
              <a:t>Facultad</a:t>
            </a:r>
            <a:r>
              <a:rPr lang="en-US" sz="900" i="1" dirty="0">
                <a:solidFill>
                  <a:schemeClr val="accent3"/>
                </a:solidFill>
                <a:latin typeface="Ancizar Sans" panose="020B0602040300000003" pitchFamily="34" charset="0"/>
              </a:rPr>
              <a:t>  de Minas</a:t>
            </a:r>
          </a:p>
          <a:p>
            <a:r>
              <a:rPr lang="en-US" sz="900" i="1" dirty="0" err="1">
                <a:solidFill>
                  <a:schemeClr val="accent3"/>
                </a:solidFill>
                <a:latin typeface="Ancizar Sans" panose="020B0602040300000003" pitchFamily="34" charset="0"/>
              </a:rPr>
              <a:t>Sede</a:t>
            </a:r>
            <a:r>
              <a:rPr lang="en-US" sz="900" i="1" dirty="0">
                <a:solidFill>
                  <a:schemeClr val="accent3"/>
                </a:solidFill>
                <a:latin typeface="Ancizar Sans" panose="020B0602040300000003" pitchFamily="34" charset="0"/>
              </a:rPr>
              <a:t> Medellín</a:t>
            </a:r>
            <a:endParaRPr lang="es-CO" sz="900" i="1" dirty="0">
              <a:solidFill>
                <a:schemeClr val="accent3"/>
              </a:solidFill>
              <a:latin typeface="Ancizar Sans" panose="020B060204030000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93221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7805EF-5E83-82AE-05F7-C2FC9868C3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66456002-972F-5B18-7D00-E1AF49DA276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541477" y="494330"/>
            <a:ext cx="2271932" cy="4053126"/>
          </a:xfrm>
          <a:prstGeom prst="rect">
            <a:avLst/>
          </a:prstGeom>
        </p:spPr>
      </p:pic>
      <p:sp>
        <p:nvSpPr>
          <p:cNvPr id="4" name="Título 1">
            <a:extLst>
              <a:ext uri="{FF2B5EF4-FFF2-40B4-BE49-F238E27FC236}">
                <a16:creationId xmlns:a16="http://schemas.microsoft.com/office/drawing/2014/main" id="{74A2A36F-5A63-FCAB-F555-DEBC782AB23D}"/>
              </a:ext>
            </a:extLst>
          </p:cNvPr>
          <p:cNvSpPr txBox="1">
            <a:spLocks/>
          </p:cNvSpPr>
          <p:nvPr/>
        </p:nvSpPr>
        <p:spPr>
          <a:xfrm>
            <a:off x="477376" y="302401"/>
            <a:ext cx="6609810" cy="5622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2200" dirty="0">
                <a:solidFill>
                  <a:schemeClr val="accent3"/>
                </a:solidFill>
                <a:latin typeface="Ancizar Serif Extrabold" panose="020A0902070300000003" pitchFamily="18" charset="0"/>
                <a:cs typeface="Ancizar Sans Extrabold"/>
              </a:rPr>
              <a:t>Base de Datos - Limpieza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88750AD3-A38A-8E26-BB57-42DF81023198}"/>
              </a:ext>
            </a:extLst>
          </p:cNvPr>
          <p:cNvSpPr txBox="1">
            <a:spLocks/>
          </p:cNvSpPr>
          <p:nvPr/>
        </p:nvSpPr>
        <p:spPr>
          <a:xfrm>
            <a:off x="477376" y="741109"/>
            <a:ext cx="5888255" cy="2717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1400" spc="300" dirty="0">
                <a:solidFill>
                  <a:schemeClr val="accent3"/>
                </a:solidFill>
                <a:latin typeface="Ancizar Sans" panose="020B0602040300000003" pitchFamily="34" charset="0"/>
                <a:cs typeface="Ancizar Serif"/>
              </a:rPr>
              <a:t>Puntos de ocurrencias </a:t>
            </a:r>
            <a:r>
              <a:rPr lang="es-CO" sz="1400" i="1" spc="300" dirty="0" err="1">
                <a:solidFill>
                  <a:schemeClr val="accent3"/>
                </a:solidFill>
                <a:latin typeface="Ancizar Sans" panose="020B0602040300000003" pitchFamily="34" charset="0"/>
                <a:cs typeface="Ancizar Serif"/>
              </a:rPr>
              <a:t>Espeletia</a:t>
            </a:r>
            <a:r>
              <a:rPr lang="es-CO" sz="1400" spc="300" dirty="0">
                <a:solidFill>
                  <a:schemeClr val="accent3"/>
                </a:solidFill>
                <a:latin typeface="Ancizar Sans" panose="020B0602040300000003" pitchFamily="34" charset="0"/>
                <a:cs typeface="Ancizar Serif"/>
              </a:rPr>
              <a:t> - GBIF</a:t>
            </a:r>
            <a:endParaRPr lang="es-ES" sz="1400" spc="300" dirty="0">
              <a:solidFill>
                <a:schemeClr val="accent3"/>
              </a:solidFill>
              <a:latin typeface="Ancizar Sans" panose="020B0602040300000003" pitchFamily="34" charset="0"/>
              <a:cs typeface="Ancizar Serif"/>
            </a:endParaRP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CB288FB7-8C45-A6CC-8CF6-E08326E168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C2BA4-81C0-F544-BD72-C8CB9DA7C802}" type="slidenum">
              <a:rPr lang="es-ES" smtClean="0"/>
              <a:pPr/>
              <a:t>5</a:t>
            </a:fld>
            <a:endParaRPr lang="es-ES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4C8B4774-031B-A2DF-8D49-32AF18D422F4}"/>
              </a:ext>
            </a:extLst>
          </p:cNvPr>
          <p:cNvSpPr txBox="1"/>
          <p:nvPr/>
        </p:nvSpPr>
        <p:spPr>
          <a:xfrm>
            <a:off x="6541478" y="4085791"/>
            <a:ext cx="2271932" cy="46166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s-MX" sz="800" dirty="0" err="1"/>
              <a:t>Espeletia</a:t>
            </a:r>
            <a:r>
              <a:rPr lang="es-MX" sz="800" dirty="0"/>
              <a:t> </a:t>
            </a:r>
            <a:r>
              <a:rPr lang="es-MX" sz="800" dirty="0" err="1"/>
              <a:t>idroboi</a:t>
            </a:r>
            <a:r>
              <a:rPr lang="es-MX" sz="800" dirty="0"/>
              <a:t> </a:t>
            </a:r>
            <a:r>
              <a:rPr lang="es-MX" sz="800" dirty="0" err="1"/>
              <a:t>Cuatrec</a:t>
            </a:r>
            <a:r>
              <a:rPr lang="es-MX" sz="800" dirty="0"/>
              <a:t>. Observado en por Emerson </a:t>
            </a:r>
            <a:r>
              <a:rPr lang="es-MX" sz="800" dirty="0" err="1"/>
              <a:t>Chezar</a:t>
            </a:r>
            <a:r>
              <a:rPr lang="es-MX" sz="800" dirty="0"/>
              <a:t> (bajo una licencia http://creativecommons.org/licenses/by-nc/4.0/)</a:t>
            </a:r>
            <a:endParaRPr lang="en-US" sz="800" dirty="0"/>
          </a:p>
        </p:txBody>
      </p:sp>
      <p:graphicFrame>
        <p:nvGraphicFramePr>
          <p:cNvPr id="15" name="Diagrama 14">
            <a:extLst>
              <a:ext uri="{FF2B5EF4-FFF2-40B4-BE49-F238E27FC236}">
                <a16:creationId xmlns:a16="http://schemas.microsoft.com/office/drawing/2014/main" id="{087A3A70-5707-8C37-9EA2-2F1DF875D21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35369166"/>
              </p:ext>
            </p:extLst>
          </p:nvPr>
        </p:nvGraphicFramePr>
        <p:xfrm>
          <a:off x="3054447" y="1247006"/>
          <a:ext cx="3948332" cy="29463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1" name="Imagen 10">
            <a:extLst>
              <a:ext uri="{FF2B5EF4-FFF2-40B4-BE49-F238E27FC236}">
                <a16:creationId xmlns:a16="http://schemas.microsoft.com/office/drawing/2014/main" id="{D0B4EEF5-AC17-AABE-F344-91B929342353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b="16992"/>
          <a:stretch/>
        </p:blipFill>
        <p:spPr>
          <a:xfrm>
            <a:off x="541602" y="1030454"/>
            <a:ext cx="3116580" cy="3499708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1D3257F9-6CD0-CADA-7159-BF44A60869D4}"/>
              </a:ext>
            </a:extLst>
          </p:cNvPr>
          <p:cNvSpPr txBox="1"/>
          <p:nvPr/>
        </p:nvSpPr>
        <p:spPr>
          <a:xfrm>
            <a:off x="259080" y="4720590"/>
            <a:ext cx="3116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i="1" dirty="0" err="1">
                <a:solidFill>
                  <a:schemeClr val="accent3"/>
                </a:solidFill>
                <a:latin typeface="Ancizar Sans" panose="020B0602040300000003" pitchFamily="34" charset="0"/>
              </a:rPr>
              <a:t>Facultad</a:t>
            </a:r>
            <a:r>
              <a:rPr lang="en-US" sz="900" i="1" dirty="0">
                <a:solidFill>
                  <a:schemeClr val="accent3"/>
                </a:solidFill>
                <a:latin typeface="Ancizar Sans" panose="020B0602040300000003" pitchFamily="34" charset="0"/>
              </a:rPr>
              <a:t>  de Minas</a:t>
            </a:r>
          </a:p>
          <a:p>
            <a:r>
              <a:rPr lang="en-US" sz="900" i="1" dirty="0" err="1">
                <a:solidFill>
                  <a:schemeClr val="accent3"/>
                </a:solidFill>
                <a:latin typeface="Ancizar Sans" panose="020B0602040300000003" pitchFamily="34" charset="0"/>
              </a:rPr>
              <a:t>Sede</a:t>
            </a:r>
            <a:r>
              <a:rPr lang="en-US" sz="900" i="1" dirty="0">
                <a:solidFill>
                  <a:schemeClr val="accent3"/>
                </a:solidFill>
                <a:latin typeface="Ancizar Sans" panose="020B0602040300000003" pitchFamily="34" charset="0"/>
              </a:rPr>
              <a:t> Medellín</a:t>
            </a:r>
            <a:endParaRPr lang="es-CO" sz="900" i="1" dirty="0">
              <a:solidFill>
                <a:schemeClr val="accent3"/>
              </a:solidFill>
              <a:latin typeface="Ancizar Sans" panose="020B060204030000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77332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6AB99E8-A13D-3005-E1EF-21CE884FD3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CB6DF3EC-64E1-CF5A-4E27-EBB4BA73D9D5}"/>
              </a:ext>
            </a:extLst>
          </p:cNvPr>
          <p:cNvSpPr txBox="1">
            <a:spLocks/>
          </p:cNvSpPr>
          <p:nvPr/>
        </p:nvSpPr>
        <p:spPr>
          <a:xfrm>
            <a:off x="477376" y="302401"/>
            <a:ext cx="6609810" cy="5622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2200" dirty="0">
                <a:solidFill>
                  <a:schemeClr val="accent3"/>
                </a:solidFill>
                <a:latin typeface="Ancizar Serif Extrabold" panose="020A0902070300000003" pitchFamily="18" charset="0"/>
                <a:cs typeface="Ancizar Sans Extrabold"/>
              </a:rPr>
              <a:t>Patrón de puntos - Visualización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D3994144-E4BC-B8E3-ED89-D16076730A70}"/>
              </a:ext>
            </a:extLst>
          </p:cNvPr>
          <p:cNvSpPr txBox="1">
            <a:spLocks/>
          </p:cNvSpPr>
          <p:nvPr/>
        </p:nvSpPr>
        <p:spPr>
          <a:xfrm>
            <a:off x="477377" y="783313"/>
            <a:ext cx="4938686" cy="3693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1400" spc="300" dirty="0">
                <a:solidFill>
                  <a:schemeClr val="accent3"/>
                </a:solidFill>
                <a:latin typeface="Ancizar Sans" panose="020B0602040300000003" pitchFamily="34" charset="0"/>
                <a:cs typeface="Ancizar Serif"/>
              </a:rPr>
              <a:t>Puntos de ocurrencias </a:t>
            </a:r>
            <a:r>
              <a:rPr lang="es-CO" sz="1400" i="1" spc="300" dirty="0" err="1">
                <a:solidFill>
                  <a:schemeClr val="accent3"/>
                </a:solidFill>
                <a:latin typeface="Ancizar Sans" panose="020B0602040300000003" pitchFamily="34" charset="0"/>
                <a:cs typeface="Ancizar Serif"/>
              </a:rPr>
              <a:t>Espeletia</a:t>
            </a:r>
            <a:r>
              <a:rPr lang="es-CO" sz="1400" spc="300" dirty="0">
                <a:solidFill>
                  <a:schemeClr val="accent3"/>
                </a:solidFill>
                <a:latin typeface="Ancizar Sans" panose="020B0602040300000003" pitchFamily="34" charset="0"/>
                <a:cs typeface="Ancizar Serif"/>
              </a:rPr>
              <a:t> - GBIF</a:t>
            </a:r>
            <a:endParaRPr lang="es-ES" sz="1400" spc="300" dirty="0">
              <a:solidFill>
                <a:schemeClr val="accent3"/>
              </a:solidFill>
              <a:latin typeface="Ancizar Sans" panose="020B0602040300000003" pitchFamily="34" charset="0"/>
              <a:cs typeface="Ancizar Serif"/>
            </a:endParaRP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FF3E163-4AF9-94A0-08E1-2A969979B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C2BA4-81C0-F544-BD72-C8CB9DA7C802}" type="slidenum">
              <a:rPr lang="es-ES" smtClean="0"/>
              <a:pPr/>
              <a:t>6</a:t>
            </a:fld>
            <a:endParaRPr lang="es-ES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270B3385-99EE-9339-31A1-D7FA08ACB9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6063" y="411105"/>
            <a:ext cx="3446784" cy="4140569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3652059E-7672-EFAA-A608-FC4581418B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377" y="1202869"/>
            <a:ext cx="4579532" cy="3229725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AC047916-44A0-F8D8-ECC3-F430526786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377" y="1202868"/>
            <a:ext cx="4579532" cy="3229725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34A8C2C8-A651-A613-6C28-648F7958D9A7}"/>
              </a:ext>
            </a:extLst>
          </p:cNvPr>
          <p:cNvSpPr txBox="1"/>
          <p:nvPr/>
        </p:nvSpPr>
        <p:spPr>
          <a:xfrm>
            <a:off x="259080" y="4720590"/>
            <a:ext cx="3116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i="1" dirty="0" err="1">
                <a:solidFill>
                  <a:schemeClr val="bg2"/>
                </a:solidFill>
                <a:latin typeface="Ancizar Sans" panose="020B0602040300000003" pitchFamily="34" charset="0"/>
              </a:rPr>
              <a:t>Facultad</a:t>
            </a:r>
            <a:r>
              <a:rPr lang="en-US" sz="900" i="1" dirty="0">
                <a:solidFill>
                  <a:schemeClr val="bg2"/>
                </a:solidFill>
                <a:latin typeface="Ancizar Sans" panose="020B0602040300000003" pitchFamily="34" charset="0"/>
              </a:rPr>
              <a:t>  de Minas</a:t>
            </a:r>
          </a:p>
          <a:p>
            <a:r>
              <a:rPr lang="en-US" sz="900" i="1" dirty="0" err="1">
                <a:solidFill>
                  <a:schemeClr val="bg2"/>
                </a:solidFill>
                <a:latin typeface="Ancizar Sans" panose="020B0602040300000003" pitchFamily="34" charset="0"/>
              </a:rPr>
              <a:t>Sede</a:t>
            </a:r>
            <a:r>
              <a:rPr lang="en-US" sz="900" i="1" dirty="0">
                <a:solidFill>
                  <a:schemeClr val="bg2"/>
                </a:solidFill>
                <a:latin typeface="Ancizar Sans" panose="020B0602040300000003" pitchFamily="34" charset="0"/>
              </a:rPr>
              <a:t> Medellín</a:t>
            </a:r>
            <a:endParaRPr lang="es-CO" sz="900" i="1" dirty="0">
              <a:solidFill>
                <a:schemeClr val="bg2"/>
              </a:solidFill>
              <a:latin typeface="Ancizar Sans" panose="020B060204030000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6116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C47CEA7-8CEA-6FCD-B5F5-14F2A7314F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E9978D8E-5A7E-736D-E82E-02B71F463F67}"/>
              </a:ext>
            </a:extLst>
          </p:cNvPr>
          <p:cNvSpPr txBox="1">
            <a:spLocks/>
          </p:cNvSpPr>
          <p:nvPr/>
        </p:nvSpPr>
        <p:spPr>
          <a:xfrm>
            <a:off x="477376" y="302401"/>
            <a:ext cx="6609810" cy="5622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2200" dirty="0">
                <a:solidFill>
                  <a:schemeClr val="accent3"/>
                </a:solidFill>
                <a:latin typeface="Ancizar Serif Extrabold" panose="020A0902070300000003" pitchFamily="18" charset="0"/>
                <a:cs typeface="Ancizar Sans Extrabold"/>
              </a:rPr>
              <a:t>Patrón de puntos - Visualización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6B95CD77-D6DD-A56B-C2E0-31408C7699F6}"/>
              </a:ext>
            </a:extLst>
          </p:cNvPr>
          <p:cNvSpPr txBox="1">
            <a:spLocks/>
          </p:cNvSpPr>
          <p:nvPr/>
        </p:nvSpPr>
        <p:spPr>
          <a:xfrm>
            <a:off x="477377" y="783313"/>
            <a:ext cx="4938686" cy="3693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1400" spc="300" dirty="0">
                <a:solidFill>
                  <a:schemeClr val="accent3"/>
                </a:solidFill>
                <a:latin typeface="Ancizar Sans" panose="020B0602040300000003" pitchFamily="34" charset="0"/>
                <a:cs typeface="Ancizar Serif"/>
              </a:rPr>
              <a:t>Puntos de ocurrencias </a:t>
            </a:r>
            <a:r>
              <a:rPr lang="es-CO" sz="1400" i="1" spc="300" dirty="0" err="1">
                <a:solidFill>
                  <a:schemeClr val="accent3"/>
                </a:solidFill>
                <a:latin typeface="Ancizar Sans" panose="020B0602040300000003" pitchFamily="34" charset="0"/>
                <a:cs typeface="Ancizar Serif"/>
              </a:rPr>
              <a:t>Espeletia</a:t>
            </a:r>
            <a:r>
              <a:rPr lang="es-CO" sz="1400" spc="300" dirty="0">
                <a:solidFill>
                  <a:schemeClr val="accent3"/>
                </a:solidFill>
                <a:latin typeface="Ancizar Sans" panose="020B0602040300000003" pitchFamily="34" charset="0"/>
                <a:cs typeface="Ancizar Serif"/>
              </a:rPr>
              <a:t> - GBIF</a:t>
            </a:r>
            <a:endParaRPr lang="es-ES" sz="1400" spc="300" dirty="0">
              <a:solidFill>
                <a:schemeClr val="accent3"/>
              </a:solidFill>
              <a:latin typeface="Ancizar Sans" panose="020B0602040300000003" pitchFamily="34" charset="0"/>
              <a:cs typeface="Ancizar Serif"/>
            </a:endParaRP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DDBDF98-4FBC-2738-73F3-67FBB2CC25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C2BA4-81C0-F544-BD72-C8CB9DA7C802}" type="slidenum">
              <a:rPr lang="es-ES" smtClean="0"/>
              <a:pPr/>
              <a:t>7</a:t>
            </a:fld>
            <a:endParaRPr lang="es-ES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4425CA39-DA0D-C86B-2A7C-ACEF355C45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6064" y="419710"/>
            <a:ext cx="3461046" cy="4103933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17FD6E74-8848-E93C-BB8B-1A3EFD3B581D}"/>
              </a:ext>
            </a:extLst>
          </p:cNvPr>
          <p:cNvSpPr txBox="1"/>
          <p:nvPr/>
        </p:nvSpPr>
        <p:spPr>
          <a:xfrm>
            <a:off x="540327" y="1489364"/>
            <a:ext cx="428105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>
                <a:solidFill>
                  <a:schemeClr val="tx1">
                    <a:lumMod val="90000"/>
                    <a:lumOff val="10000"/>
                  </a:schemeClr>
                </a:solidFill>
              </a:rPr>
              <a:t>Se observan 3 grandes núcleos:</a:t>
            </a:r>
          </a:p>
          <a:p>
            <a:endParaRPr lang="es-CO" dirty="0">
              <a:solidFill>
                <a:schemeClr val="tx1">
                  <a:lumMod val="90000"/>
                  <a:lumOff val="10000"/>
                </a:schemeClr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s-MX" dirty="0">
                <a:solidFill>
                  <a:schemeClr val="tx1">
                    <a:lumMod val="90000"/>
                    <a:lumOff val="10000"/>
                  </a:schemeClr>
                </a:solidFill>
              </a:rPr>
              <a:t>Al norte del Macizo Colombiano y Nariño</a:t>
            </a:r>
            <a:endParaRPr lang="es-CO" dirty="0">
              <a:solidFill>
                <a:schemeClr val="tx1">
                  <a:lumMod val="90000"/>
                  <a:lumOff val="10000"/>
                </a:schemeClr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s-MX" dirty="0">
                <a:solidFill>
                  <a:schemeClr val="tx1">
                    <a:lumMod val="90000"/>
                    <a:lumOff val="10000"/>
                  </a:schemeClr>
                </a:solidFill>
              </a:rPr>
              <a:t>En la Cordillera Oriental (zona de Bogotá, Sumapaz, páramos cercanos)</a:t>
            </a:r>
          </a:p>
          <a:p>
            <a:pPr marL="342900" indent="-342900">
              <a:buFont typeface="+mj-lt"/>
              <a:buAutoNum type="arabicPeriod"/>
            </a:pPr>
            <a:r>
              <a:rPr lang="es-MX" dirty="0">
                <a:solidFill>
                  <a:schemeClr val="tx1">
                    <a:lumMod val="90000"/>
                    <a:lumOff val="10000"/>
                  </a:schemeClr>
                </a:solidFill>
              </a:rPr>
              <a:t>En la Cordillera Oriental (Santanderes y Boyacá)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D0A03E99-DEF8-2E69-589A-F145E0487413}"/>
              </a:ext>
            </a:extLst>
          </p:cNvPr>
          <p:cNvSpPr txBox="1"/>
          <p:nvPr/>
        </p:nvSpPr>
        <p:spPr>
          <a:xfrm>
            <a:off x="259080" y="4720590"/>
            <a:ext cx="3116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i="1" dirty="0" err="1">
                <a:solidFill>
                  <a:schemeClr val="bg2"/>
                </a:solidFill>
                <a:latin typeface="Ancizar Sans" panose="020B0602040300000003" pitchFamily="34" charset="0"/>
              </a:rPr>
              <a:t>Facultad</a:t>
            </a:r>
            <a:r>
              <a:rPr lang="en-US" sz="900" i="1" dirty="0">
                <a:solidFill>
                  <a:schemeClr val="bg2"/>
                </a:solidFill>
                <a:latin typeface="Ancizar Sans" panose="020B0602040300000003" pitchFamily="34" charset="0"/>
              </a:rPr>
              <a:t>  de Minas</a:t>
            </a:r>
          </a:p>
          <a:p>
            <a:r>
              <a:rPr lang="en-US" sz="900" i="1" dirty="0" err="1">
                <a:solidFill>
                  <a:schemeClr val="bg2"/>
                </a:solidFill>
                <a:latin typeface="Ancizar Sans" panose="020B0602040300000003" pitchFamily="34" charset="0"/>
              </a:rPr>
              <a:t>Sede</a:t>
            </a:r>
            <a:r>
              <a:rPr lang="en-US" sz="900" i="1" dirty="0">
                <a:solidFill>
                  <a:schemeClr val="bg2"/>
                </a:solidFill>
                <a:latin typeface="Ancizar Sans" panose="020B0602040300000003" pitchFamily="34" charset="0"/>
              </a:rPr>
              <a:t> Medellín</a:t>
            </a:r>
            <a:endParaRPr lang="es-CO" sz="900" i="1" dirty="0">
              <a:solidFill>
                <a:schemeClr val="bg2"/>
              </a:solidFill>
              <a:latin typeface="Ancizar Sans" panose="020B060204030000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16959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E955472-70A8-068A-ECAB-379915058D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1460AAA-2F57-8134-BB80-54652AB48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C2BA4-81C0-F544-BD72-C8CB9DA7C802}" type="slidenum">
              <a:rPr lang="es-ES" smtClean="0"/>
              <a:pPr/>
              <a:t>8</a:t>
            </a:fld>
            <a:endParaRPr lang="es-ES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F644A831-C59C-0716-F768-EE6DD7896C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376" y="870806"/>
            <a:ext cx="3714796" cy="3639876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798FFA43-EFE9-E46D-CB23-4A85BF114F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2078" y="328212"/>
            <a:ext cx="3989639" cy="4027726"/>
          </a:xfrm>
          <a:prstGeom prst="rect">
            <a:avLst/>
          </a:prstGeom>
        </p:spPr>
      </p:pic>
      <p:sp>
        <p:nvSpPr>
          <p:cNvPr id="13" name="Título 1">
            <a:extLst>
              <a:ext uri="{FF2B5EF4-FFF2-40B4-BE49-F238E27FC236}">
                <a16:creationId xmlns:a16="http://schemas.microsoft.com/office/drawing/2014/main" id="{4EA54A45-5A42-AA35-A4E5-3996787102D4}"/>
              </a:ext>
            </a:extLst>
          </p:cNvPr>
          <p:cNvSpPr txBox="1">
            <a:spLocks/>
          </p:cNvSpPr>
          <p:nvPr/>
        </p:nvSpPr>
        <p:spPr>
          <a:xfrm>
            <a:off x="477376" y="302401"/>
            <a:ext cx="6609810" cy="5622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2200" dirty="0">
                <a:solidFill>
                  <a:schemeClr val="accent3"/>
                </a:solidFill>
                <a:latin typeface="Ancizar Serif Extrabold" panose="020A0902070300000003" pitchFamily="18" charset="0"/>
                <a:cs typeface="Ancizar Sans Extrabold"/>
              </a:rPr>
              <a:t>Patrón de puntos - Visualización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C2962403-18CE-C71A-3DAF-DA4C13DE6EE8}"/>
              </a:ext>
            </a:extLst>
          </p:cNvPr>
          <p:cNvSpPr txBox="1"/>
          <p:nvPr/>
        </p:nvSpPr>
        <p:spPr>
          <a:xfrm>
            <a:off x="259080" y="4720590"/>
            <a:ext cx="3116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i="1" dirty="0" err="1">
                <a:solidFill>
                  <a:schemeClr val="bg2"/>
                </a:solidFill>
                <a:latin typeface="Ancizar Sans" panose="020B0602040300000003" pitchFamily="34" charset="0"/>
              </a:rPr>
              <a:t>Facultad</a:t>
            </a:r>
            <a:r>
              <a:rPr lang="en-US" sz="900" i="1" dirty="0">
                <a:solidFill>
                  <a:schemeClr val="bg2"/>
                </a:solidFill>
                <a:latin typeface="Ancizar Sans" panose="020B0602040300000003" pitchFamily="34" charset="0"/>
              </a:rPr>
              <a:t>  de Minas</a:t>
            </a:r>
          </a:p>
          <a:p>
            <a:r>
              <a:rPr lang="en-US" sz="900" i="1" dirty="0" err="1">
                <a:solidFill>
                  <a:schemeClr val="bg2"/>
                </a:solidFill>
                <a:latin typeface="Ancizar Sans" panose="020B0602040300000003" pitchFamily="34" charset="0"/>
              </a:rPr>
              <a:t>Sede</a:t>
            </a:r>
            <a:r>
              <a:rPr lang="en-US" sz="900" i="1" dirty="0">
                <a:solidFill>
                  <a:schemeClr val="bg2"/>
                </a:solidFill>
                <a:latin typeface="Ancizar Sans" panose="020B0602040300000003" pitchFamily="34" charset="0"/>
              </a:rPr>
              <a:t> Medellín</a:t>
            </a:r>
            <a:endParaRPr lang="es-CO" sz="900" i="1" dirty="0">
              <a:solidFill>
                <a:schemeClr val="bg2"/>
              </a:solidFill>
              <a:latin typeface="Ancizar Sans" panose="020B060204030000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86357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 txBox="1">
            <a:spLocks/>
          </p:cNvSpPr>
          <p:nvPr/>
        </p:nvSpPr>
        <p:spPr>
          <a:xfrm>
            <a:off x="477376" y="302401"/>
            <a:ext cx="6609810" cy="5622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2200" dirty="0">
                <a:solidFill>
                  <a:schemeClr val="accent3"/>
                </a:solidFill>
                <a:latin typeface="Ancizar Serif Extrabold" panose="020A0902070300000003" pitchFamily="18" charset="0"/>
                <a:cs typeface="Ancizar Sans Extrabold"/>
              </a:rPr>
              <a:t>Dominancia de Especies</a:t>
            </a:r>
          </a:p>
        </p:txBody>
      </p:sp>
      <p:sp>
        <p:nvSpPr>
          <p:cNvPr id="5" name="Título 1"/>
          <p:cNvSpPr txBox="1">
            <a:spLocks/>
          </p:cNvSpPr>
          <p:nvPr/>
        </p:nvSpPr>
        <p:spPr>
          <a:xfrm>
            <a:off x="477377" y="769245"/>
            <a:ext cx="4938686" cy="3693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1400" spc="300" dirty="0">
                <a:solidFill>
                  <a:schemeClr val="accent3"/>
                </a:solidFill>
                <a:latin typeface="Ancizar Sans" panose="020B0602040300000003" pitchFamily="34" charset="0"/>
                <a:cs typeface="Ancizar Serif"/>
              </a:rPr>
              <a:t>Puntos de ocurrencias </a:t>
            </a:r>
            <a:r>
              <a:rPr lang="es-CO" sz="1400" i="1" spc="300" dirty="0" err="1">
                <a:solidFill>
                  <a:schemeClr val="accent3"/>
                </a:solidFill>
                <a:latin typeface="Ancizar Sans" panose="020B0602040300000003" pitchFamily="34" charset="0"/>
                <a:cs typeface="Ancizar Serif"/>
              </a:rPr>
              <a:t>Espeletia</a:t>
            </a:r>
            <a:r>
              <a:rPr lang="es-CO" sz="1400" spc="300" dirty="0">
                <a:solidFill>
                  <a:schemeClr val="accent3"/>
                </a:solidFill>
                <a:latin typeface="Ancizar Sans" panose="020B0602040300000003" pitchFamily="34" charset="0"/>
                <a:cs typeface="Ancizar Serif"/>
              </a:rPr>
              <a:t> - GBIF</a:t>
            </a:r>
            <a:endParaRPr lang="es-ES" sz="1400" spc="300" dirty="0">
              <a:solidFill>
                <a:schemeClr val="accent3"/>
              </a:solidFill>
              <a:latin typeface="Ancizar Sans" panose="020B0602040300000003" pitchFamily="34" charset="0"/>
              <a:cs typeface="Ancizar Serif"/>
            </a:endParaRP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0794259-7C99-3FAB-188D-D34970788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C2BA4-81C0-F544-BD72-C8CB9DA7C802}" type="slidenum">
              <a:rPr lang="es-ES" smtClean="0"/>
              <a:pPr/>
              <a:t>9</a:t>
            </a:fld>
            <a:endParaRPr lang="es-ES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023D4DA4-E587-B950-E8E7-E4D9CD34FA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460" y="1152645"/>
            <a:ext cx="5374049" cy="3333271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5EF916CA-41F6-37B1-44F4-1D9370F92765}"/>
              </a:ext>
            </a:extLst>
          </p:cNvPr>
          <p:cNvSpPr txBox="1"/>
          <p:nvPr/>
        </p:nvSpPr>
        <p:spPr>
          <a:xfrm>
            <a:off x="5831058" y="1322363"/>
            <a:ext cx="270803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400" dirty="0"/>
              <a:t>15 </a:t>
            </a:r>
            <a:r>
              <a:rPr lang="es-CO" sz="2400" dirty="0" err="1"/>
              <a:t>sp</a:t>
            </a:r>
            <a:r>
              <a:rPr lang="es-CO" sz="2400" dirty="0"/>
              <a:t> → 80%</a:t>
            </a:r>
          </a:p>
          <a:p>
            <a:pPr algn="ctr"/>
            <a:endParaRPr lang="es-CO" sz="2400" dirty="0"/>
          </a:p>
          <a:p>
            <a:pPr algn="ctr"/>
            <a:r>
              <a:rPr lang="es-CO" sz="2400" dirty="0"/>
              <a:t>26 </a:t>
            </a:r>
            <a:r>
              <a:rPr lang="es-CO" sz="2400" dirty="0" err="1"/>
              <a:t>sp</a:t>
            </a:r>
            <a:r>
              <a:rPr lang="es-CO" sz="2400" dirty="0"/>
              <a:t> → 90%</a:t>
            </a:r>
          </a:p>
          <a:p>
            <a:pPr algn="ctr"/>
            <a:endParaRPr lang="es-CO" sz="2400" dirty="0"/>
          </a:p>
          <a:p>
            <a:pPr algn="ctr"/>
            <a:r>
              <a:rPr lang="es-CO" sz="2400" dirty="0"/>
              <a:t>42 </a:t>
            </a:r>
            <a:r>
              <a:rPr lang="es-CO" sz="2400" dirty="0" err="1"/>
              <a:t>sp</a:t>
            </a:r>
            <a:r>
              <a:rPr lang="es-CO" sz="2400" dirty="0"/>
              <a:t> → 95%</a:t>
            </a:r>
            <a:endParaRPr lang="en-US" sz="2400" dirty="0"/>
          </a:p>
        </p:txBody>
      </p:sp>
      <p:sp>
        <p:nvSpPr>
          <p:cNvPr id="12" name="Rectángulo: esquinas redondeadas 11">
            <a:extLst>
              <a:ext uri="{FF2B5EF4-FFF2-40B4-BE49-F238E27FC236}">
                <a16:creationId xmlns:a16="http://schemas.microsoft.com/office/drawing/2014/main" id="{8A2CFDBA-DB07-4F94-EA16-8BF2C8276105}"/>
              </a:ext>
            </a:extLst>
          </p:cNvPr>
          <p:cNvSpPr/>
          <p:nvPr/>
        </p:nvSpPr>
        <p:spPr>
          <a:xfrm>
            <a:off x="5880295" y="3418450"/>
            <a:ext cx="2806505" cy="872197"/>
          </a:xfrm>
          <a:prstGeom prst="roundRect">
            <a:avLst/>
          </a:prstGeom>
          <a:solidFill>
            <a:schemeClr val="bg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>
                <a:solidFill>
                  <a:schemeClr val="tx1"/>
                </a:solidFill>
              </a:rPr>
              <a:t>Se redujo la BD hasta 20033 puntos (90%)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52FF505D-64B5-7853-D14F-D2619CFD4642}"/>
              </a:ext>
            </a:extLst>
          </p:cNvPr>
          <p:cNvSpPr txBox="1"/>
          <p:nvPr/>
        </p:nvSpPr>
        <p:spPr>
          <a:xfrm>
            <a:off x="259080" y="4720590"/>
            <a:ext cx="3116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i="1" dirty="0" err="1">
                <a:solidFill>
                  <a:schemeClr val="bg2"/>
                </a:solidFill>
                <a:latin typeface="Ancizar Sans" panose="020B0602040300000003" pitchFamily="34" charset="0"/>
              </a:rPr>
              <a:t>Facultad</a:t>
            </a:r>
            <a:r>
              <a:rPr lang="en-US" sz="900" i="1" dirty="0">
                <a:solidFill>
                  <a:schemeClr val="bg2"/>
                </a:solidFill>
                <a:latin typeface="Ancizar Sans" panose="020B0602040300000003" pitchFamily="34" charset="0"/>
              </a:rPr>
              <a:t>  de Minas</a:t>
            </a:r>
          </a:p>
          <a:p>
            <a:r>
              <a:rPr lang="en-US" sz="900" i="1" dirty="0" err="1">
                <a:solidFill>
                  <a:schemeClr val="bg2"/>
                </a:solidFill>
                <a:latin typeface="Ancizar Sans" panose="020B0602040300000003" pitchFamily="34" charset="0"/>
              </a:rPr>
              <a:t>Sede</a:t>
            </a:r>
            <a:r>
              <a:rPr lang="en-US" sz="900" i="1" dirty="0">
                <a:solidFill>
                  <a:schemeClr val="bg2"/>
                </a:solidFill>
                <a:latin typeface="Ancizar Sans" panose="020B0602040300000003" pitchFamily="34" charset="0"/>
              </a:rPr>
              <a:t> Medellín</a:t>
            </a:r>
            <a:endParaRPr lang="es-CO" sz="900" i="1" dirty="0">
              <a:solidFill>
                <a:schemeClr val="bg2"/>
              </a:solidFill>
              <a:latin typeface="Ancizar Sans" panose="020B060204030000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3790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 animBg="1"/>
    </p:bldLst>
  </p:timing>
</p:sld>
</file>

<file path=ppt/theme/theme1.xml><?xml version="1.0" encoding="utf-8"?>
<a:theme xmlns:a="http://schemas.openxmlformats.org/drawingml/2006/main" name="Plantilla-presentacion">
  <a:themeElements>
    <a:clrScheme name="UNAL 2024">
      <a:dk1>
        <a:srgbClr val="29272D"/>
      </a:dk1>
      <a:lt1>
        <a:srgbClr val="F7F5F2"/>
      </a:lt1>
      <a:dk2>
        <a:srgbClr val="481F63"/>
      </a:dk2>
      <a:lt2>
        <a:srgbClr val="F8ECCD"/>
      </a:lt2>
      <a:accent1>
        <a:srgbClr val="620C78"/>
      </a:accent1>
      <a:accent2>
        <a:srgbClr val="FFB93E"/>
      </a:accent2>
      <a:accent3>
        <a:srgbClr val="06784F"/>
      </a:accent3>
      <a:accent4>
        <a:srgbClr val="14C486"/>
      </a:accent4>
      <a:accent5>
        <a:srgbClr val="9F00C4"/>
      </a:accent5>
      <a:accent6>
        <a:srgbClr val="F79646"/>
      </a:accent6>
      <a:hlink>
        <a:srgbClr val="14C486"/>
      </a:hlink>
      <a:folHlink>
        <a:srgbClr val="9F00C4"/>
      </a:folHlink>
    </a:clrScheme>
    <a:fontScheme name="OCE">
      <a:majorFont>
        <a:latin typeface="Ancizar Serif Extrabold"/>
        <a:ea typeface=""/>
        <a:cs typeface=""/>
      </a:majorFont>
      <a:minorFont>
        <a:latin typeface="Ancizar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600</TotalTime>
  <Words>485</Words>
  <Application>Microsoft Office PowerPoint</Application>
  <PresentationFormat>Presentación en pantalla (16:9)</PresentationFormat>
  <Paragraphs>108</Paragraphs>
  <Slides>16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16</vt:i4>
      </vt:variant>
    </vt:vector>
  </HeadingPairs>
  <TitlesOfParts>
    <vt:vector size="24" baseType="lpstr">
      <vt:lpstr>Ancizar Sans</vt:lpstr>
      <vt:lpstr>Ancizar Sans Light</vt:lpstr>
      <vt:lpstr>Ancizar Serif</vt:lpstr>
      <vt:lpstr>Ancizar Serif Extrabold</vt:lpstr>
      <vt:lpstr>Aptos</vt:lpstr>
      <vt:lpstr>Arial</vt:lpstr>
      <vt:lpstr>Consolas</vt:lpstr>
      <vt:lpstr>Plantilla-presentacion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Paola</dc:creator>
  <cp:lastModifiedBy>Daniel  Rojas Hernández</cp:lastModifiedBy>
  <cp:revision>61</cp:revision>
  <dcterms:created xsi:type="dcterms:W3CDTF">2024-06-25T17:03:54Z</dcterms:created>
  <dcterms:modified xsi:type="dcterms:W3CDTF">2025-05-28T14:21:13Z</dcterms:modified>
</cp:coreProperties>
</file>